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4.jpg" ContentType="image/jpeg"/>
  <Override PartName="/ppt/media/image5.jp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21.jpg" ContentType="image/jpe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334" r:id="rId4"/>
    <p:sldId id="259" r:id="rId5"/>
    <p:sldId id="260" r:id="rId6"/>
    <p:sldId id="305" r:id="rId7"/>
    <p:sldId id="265" r:id="rId8"/>
    <p:sldId id="394" r:id="rId9"/>
    <p:sldId id="342" r:id="rId10"/>
    <p:sldId id="395" r:id="rId11"/>
    <p:sldId id="396" r:id="rId12"/>
    <p:sldId id="397" r:id="rId13"/>
    <p:sldId id="398" r:id="rId14"/>
    <p:sldId id="399" r:id="rId15"/>
    <p:sldId id="400" r:id="rId16"/>
    <p:sldId id="401" r:id="rId17"/>
    <p:sldId id="402" r:id="rId18"/>
    <p:sldId id="403" r:id="rId19"/>
    <p:sldId id="404" r:id="rId20"/>
    <p:sldId id="405" r:id="rId21"/>
    <p:sldId id="406" r:id="rId22"/>
    <p:sldId id="407" r:id="rId23"/>
    <p:sldId id="408" r:id="rId24"/>
    <p:sldId id="409" r:id="rId25"/>
    <p:sldId id="410" r:id="rId26"/>
    <p:sldId id="411" r:id="rId27"/>
    <p:sldId id="412" r:id="rId28"/>
    <p:sldId id="413" r:id="rId29"/>
    <p:sldId id="414" r:id="rId30"/>
    <p:sldId id="415" r:id="rId31"/>
    <p:sldId id="416" r:id="rId32"/>
    <p:sldId id="300" r:id="rId33"/>
    <p:sldId id="364" r:id="rId34"/>
    <p:sldId id="281" r:id="rId35"/>
    <p:sldId id="377" r:id="rId36"/>
    <p:sldId id="301" r:id="rId37"/>
    <p:sldId id="302" r:id="rId38"/>
    <p:sldId id="335" r:id="rId39"/>
  </p:sldIdLst>
  <p:sldSz cx="9144000" cy="5143500" type="screen16x9"/>
  <p:notesSz cx="9144000" cy="51435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ECA5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90"/>
    <p:restoredTop sz="94715"/>
  </p:normalViewPr>
  <p:slideViewPr>
    <p:cSldViewPr>
      <p:cViewPr varScale="1">
        <p:scale>
          <a:sx n="205" d="100"/>
          <a:sy n="205" d="100"/>
        </p:scale>
        <p:origin x="384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D4DEE-AA18-4B6A-845C-60AFD9463AA2}" type="datetimeFigureOut">
              <a:rPr lang="ru-RU" smtClean="0"/>
              <a:t>14.12.2023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75BB5-C319-4CC0-9F8F-8FE78AD357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873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2118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526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638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305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3" name="Google Shape;483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73575" y="388001"/>
            <a:ext cx="7996849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12/14/23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12/14/23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727549" y="1317655"/>
            <a:ext cx="2095500" cy="3205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17087" y="1115827"/>
            <a:ext cx="1866265" cy="3535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12/14/23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12/14/23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12/14/23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Тема вебинара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33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9335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5863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542700" y="1287780"/>
            <a:ext cx="8058600" cy="3605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47650" algn="l">
              <a:lnSpc>
                <a:spcPct val="90000"/>
              </a:lnSpc>
              <a:spcBef>
                <a:spcPts val="527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1pPr>
            <a:lvl2pPr marL="685800" lvl="1" indent="-257175" algn="l">
              <a:lnSpc>
                <a:spcPct val="90000"/>
              </a:lnSpc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539750" y="271773"/>
            <a:ext cx="8065294" cy="408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marR="0" lvl="0" indent="-171450" algn="l">
              <a:lnSpc>
                <a:spcPct val="90000"/>
              </a:lnSpc>
              <a:spcBef>
                <a:spcPts val="527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2475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685800" lvl="1" indent="-171450" algn="l">
              <a:lnSpc>
                <a:spcPct val="90000"/>
              </a:lnSpc>
              <a:spcBef>
                <a:spcPts val="264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2475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028700" lvl="2" indent="-171450" algn="l">
              <a:lnSpc>
                <a:spcPct val="90000"/>
              </a:lnSpc>
              <a:spcBef>
                <a:spcPts val="264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2475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371600" lvl="3" indent="-171450" algn="l">
              <a:lnSpc>
                <a:spcPct val="90000"/>
              </a:lnSpc>
              <a:spcBef>
                <a:spcPts val="264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2475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714500" lvl="4" indent="-171450" algn="l">
              <a:lnSpc>
                <a:spcPct val="90000"/>
              </a:lnSpc>
              <a:spcBef>
                <a:spcPts val="264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2475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057400" lvl="5" indent="-257175" algn="l">
              <a:lnSpc>
                <a:spcPct val="90000"/>
              </a:lnSpc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3884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2554" y="388000"/>
            <a:ext cx="8718890" cy="970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799" y="1421874"/>
            <a:ext cx="8535035" cy="1917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12/14/23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lexanderdyakonov.wordpress.com/2019/11/29/&#1090;&#1086;&#1082;&#1077;&#1085;&#1080;&#1079;&#1072;&#1094;&#1080;&#1103;-&#1085;&#1072;-&#1087;&#1086;&#1076;&#1089;&#1083;&#1086;&#1074;&#1072;-subword-tokenization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medium.com/@ottaviocalzone/an-intuitive-explanation-of-lstm-a035eb6ab42c" TargetMode="External"/><Relationship Id="rId5" Type="http://schemas.openxmlformats.org/officeDocument/2006/relationships/hyperlink" Target="https://habr.com/ru/articles/561082/" TargetMode="External"/><Relationship Id="rId4" Type="http://schemas.openxmlformats.org/officeDocument/2006/relationships/hyperlink" Target="https://habr.com/ru/companies/wunderfund/articles/331310/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7674" y="4414306"/>
            <a:ext cx="1649326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Roboto"/>
                <a:cs typeface="Roboto"/>
              </a:rPr>
              <a:t>otus.ru</a:t>
            </a:r>
            <a:endParaRPr sz="18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7674" y="1745501"/>
            <a:ext cx="7516726" cy="13336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555"/>
              </a:lnSpc>
              <a:spcBef>
                <a:spcPts val="100"/>
              </a:spcBef>
            </a:pPr>
            <a:r>
              <a:rPr sz="5600" spc="-35" dirty="0">
                <a:solidFill>
                  <a:srgbClr val="FFFFFF"/>
                </a:solidFill>
              </a:rPr>
              <a:t>ML</a:t>
            </a:r>
            <a:r>
              <a:rPr sz="5600" spc="-45" dirty="0">
                <a:solidFill>
                  <a:srgbClr val="FFFFFF"/>
                </a:solidFill>
              </a:rPr>
              <a:t> </a:t>
            </a:r>
            <a:r>
              <a:rPr lang="en-US" sz="5600" spc="20" dirty="0">
                <a:solidFill>
                  <a:srgbClr val="FFFFFF"/>
                </a:solidFill>
              </a:rPr>
              <a:t>Professional</a:t>
            </a:r>
            <a:endParaRPr sz="5600" dirty="0"/>
          </a:p>
          <a:p>
            <a:pPr marL="12700" marR="5080">
              <a:lnSpc>
                <a:spcPts val="3350"/>
              </a:lnSpc>
              <a:spcBef>
                <a:spcPts val="254"/>
              </a:spcBef>
            </a:pPr>
            <a:r>
              <a:rPr lang="ru-RU" spc="-10" dirty="0">
                <a:solidFill>
                  <a:srgbClr val="FFFFFF"/>
                </a:solidFill>
              </a:rPr>
              <a:t>Рекуррентные сети</a:t>
            </a:r>
            <a:endParaRPr lang="en-US" spc="-1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23E503-AE55-9845-B6DC-7B45F2BF7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54" y="388000"/>
            <a:ext cx="8718890" cy="477054"/>
          </a:xfrm>
        </p:spPr>
        <p:txBody>
          <a:bodyPr/>
          <a:lstStyle/>
          <a:p>
            <a:r>
              <a:rPr lang="ru-RU" dirty="0"/>
              <a:t>Типы задач </a:t>
            </a:r>
            <a:r>
              <a:rPr lang="en-US" dirty="0"/>
              <a:t>Deep ML</a:t>
            </a:r>
          </a:p>
        </p:txBody>
      </p:sp>
      <p:pic>
        <p:nvPicPr>
          <p:cNvPr id="5" name="Google Shape;435;p57" descr="diags.jpeg">
            <a:extLst>
              <a:ext uri="{FF2B5EF4-FFF2-40B4-BE49-F238E27FC236}">
                <a16:creationId xmlns:a16="http://schemas.microsoft.com/office/drawing/2014/main" id="{349B81E3-DECB-3447-B0C9-3CF47D52DD7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0732" y="975083"/>
            <a:ext cx="8582534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4E1701-D29C-E34C-8F92-D22DEC8C69B6}"/>
              </a:ext>
            </a:extLst>
          </p:cNvPr>
          <p:cNvSpPr txBox="1"/>
          <p:nvPr/>
        </p:nvSpPr>
        <p:spPr>
          <a:xfrm rot="18684164">
            <a:off x="41180" y="4139908"/>
            <a:ext cx="1365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Классификация</a:t>
            </a:r>
          </a:p>
          <a:p>
            <a:r>
              <a:rPr lang="ru-RU" sz="1400" dirty="0"/>
              <a:t>изображений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1685FB-9FC9-A344-B986-F2559FE3AE50}"/>
              </a:ext>
            </a:extLst>
          </p:cNvPr>
          <p:cNvSpPr txBox="1"/>
          <p:nvPr/>
        </p:nvSpPr>
        <p:spPr>
          <a:xfrm rot="18684164">
            <a:off x="1585041" y="4139908"/>
            <a:ext cx="1021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Генерация </a:t>
            </a:r>
          </a:p>
          <a:p>
            <a:r>
              <a:rPr lang="ru-RU" sz="1400" dirty="0"/>
              <a:t>текста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54C66B-5300-5044-A153-1C3550868302}"/>
              </a:ext>
            </a:extLst>
          </p:cNvPr>
          <p:cNvSpPr txBox="1"/>
          <p:nvPr/>
        </p:nvSpPr>
        <p:spPr>
          <a:xfrm rot="18684164">
            <a:off x="3111497" y="4139908"/>
            <a:ext cx="1365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Классификация</a:t>
            </a:r>
          </a:p>
          <a:p>
            <a:r>
              <a:rPr lang="ru-RU" sz="1400" dirty="0"/>
              <a:t>текста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3C2270-01D3-634D-87AC-034E43664F9B}"/>
              </a:ext>
            </a:extLst>
          </p:cNvPr>
          <p:cNvSpPr txBox="1"/>
          <p:nvPr/>
        </p:nvSpPr>
        <p:spPr>
          <a:xfrm rot="18684164">
            <a:off x="5633970" y="4139908"/>
            <a:ext cx="848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Перевод</a:t>
            </a:r>
          </a:p>
          <a:p>
            <a:r>
              <a:rPr lang="ru-RU" sz="1400" dirty="0"/>
              <a:t>текста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D97CD3-18F7-C94B-B610-3045A441413E}"/>
              </a:ext>
            </a:extLst>
          </p:cNvPr>
          <p:cNvSpPr txBox="1"/>
          <p:nvPr/>
        </p:nvSpPr>
        <p:spPr>
          <a:xfrm rot="18684164">
            <a:off x="7354298" y="4139908"/>
            <a:ext cx="1369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Семантический</a:t>
            </a:r>
            <a:br>
              <a:rPr lang="ru-RU" sz="1400" dirty="0"/>
            </a:br>
            <a:r>
              <a:rPr lang="ru-RU" sz="1400" dirty="0"/>
              <a:t>анализ текста</a:t>
            </a:r>
            <a:endParaRPr lang="en-US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08FF52-CCC0-644C-B58A-5D24802A34DA}"/>
              </a:ext>
            </a:extLst>
          </p:cNvPr>
          <p:cNvSpPr/>
          <p:nvPr/>
        </p:nvSpPr>
        <p:spPr>
          <a:xfrm>
            <a:off x="3146516" y="895350"/>
            <a:ext cx="5784928" cy="4191374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918ACD-2F1D-B54A-A43A-7C489B8257B3}"/>
              </a:ext>
            </a:extLst>
          </p:cNvPr>
          <p:cNvSpPr txBox="1"/>
          <p:nvPr/>
        </p:nvSpPr>
        <p:spPr>
          <a:xfrm>
            <a:off x="5503774" y="550737"/>
            <a:ext cx="342767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Обработка последовательностей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459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02ED3-42A6-2947-B352-78DB68E2E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54" y="388000"/>
            <a:ext cx="8718890" cy="477054"/>
          </a:xfrm>
        </p:spPr>
        <p:txBody>
          <a:bodyPr/>
          <a:lstStyle/>
          <a:p>
            <a:r>
              <a:rPr lang="ru-RU" dirty="0"/>
              <a:t>Кодирование текста (</a:t>
            </a:r>
            <a:r>
              <a:rPr lang="en-US" dirty="0"/>
              <a:t>word2vec)</a:t>
            </a:r>
          </a:p>
        </p:txBody>
      </p:sp>
      <p:pic>
        <p:nvPicPr>
          <p:cNvPr id="4" name="Google Shape;508;p67" descr="Screenshot 2021-07-13 at 18.46.21.png">
            <a:extLst>
              <a:ext uri="{FF2B5EF4-FFF2-40B4-BE49-F238E27FC236}">
                <a16:creationId xmlns:a16="http://schemas.microsoft.com/office/drawing/2014/main" id="{66DF0930-1928-DF4E-8873-7295E54CDEC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71600" y="1047750"/>
            <a:ext cx="6096000" cy="3886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5119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F99CD-B917-194E-AD23-489C30955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54" y="388000"/>
            <a:ext cx="8718890" cy="477054"/>
          </a:xfrm>
        </p:spPr>
        <p:txBody>
          <a:bodyPr/>
          <a:lstStyle/>
          <a:p>
            <a:r>
              <a:rPr lang="ru-RU" dirty="0" err="1"/>
              <a:t>Токенизация</a:t>
            </a:r>
            <a:r>
              <a:rPr lang="ru-RU" dirty="0"/>
              <a:t> текста</a:t>
            </a:r>
            <a:endParaRPr lang="en-US" dirty="0"/>
          </a:p>
        </p:txBody>
      </p:sp>
      <p:pic>
        <p:nvPicPr>
          <p:cNvPr id="4" name="Google Shape;516;p68" descr="Screenshot 2021-07-13 at 18.58.34.png">
            <a:extLst>
              <a:ext uri="{FF2B5EF4-FFF2-40B4-BE49-F238E27FC236}">
                <a16:creationId xmlns:a16="http://schemas.microsoft.com/office/drawing/2014/main" id="{089792B1-90BB-6F4A-9CE7-4FAC0BAE9A0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3711" b="20078"/>
          <a:stretch/>
        </p:blipFill>
        <p:spPr>
          <a:xfrm>
            <a:off x="1509560" y="964525"/>
            <a:ext cx="5771048" cy="159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517;p68" descr="Screenshot 2021-07-13 at 19.06.58.png">
            <a:extLst>
              <a:ext uri="{FF2B5EF4-FFF2-40B4-BE49-F238E27FC236}">
                <a16:creationId xmlns:a16="http://schemas.microsoft.com/office/drawing/2014/main" id="{1A16F1A5-FE3A-3548-B665-36BEDB7EF7C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1600" y="2335491"/>
            <a:ext cx="6046968" cy="25222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1033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B703E-EA4B-8249-8B69-B7BB8FD64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54" y="388000"/>
            <a:ext cx="8718890" cy="477054"/>
          </a:xfrm>
        </p:spPr>
        <p:txBody>
          <a:bodyPr/>
          <a:lstStyle/>
          <a:p>
            <a:r>
              <a:rPr lang="en-US" dirty="0"/>
              <a:t>Vanilla RNN</a:t>
            </a:r>
          </a:p>
        </p:txBody>
      </p:sp>
      <p:pic>
        <p:nvPicPr>
          <p:cNvPr id="4" name="Рисунок 2">
            <a:extLst>
              <a:ext uri="{FF2B5EF4-FFF2-40B4-BE49-F238E27FC236}">
                <a16:creationId xmlns:a16="http://schemas.microsoft.com/office/drawing/2014/main" id="{6CB8A831-E840-844C-B427-F5EE804F60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308"/>
          <a:stretch/>
        </p:blipFill>
        <p:spPr>
          <a:xfrm>
            <a:off x="209311" y="1123950"/>
            <a:ext cx="4083996" cy="353549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4B85686-E594-AC43-8226-F4BF17E13397}"/>
                  </a:ext>
                </a:extLst>
              </p:cNvPr>
              <p:cNvSpPr txBox="1"/>
              <p:nvPr/>
            </p:nvSpPr>
            <p:spPr>
              <a:xfrm>
                <a:off x="4850695" y="1661649"/>
                <a:ext cx="3928768" cy="24600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скрытое состояние в момент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/>
                      </m:func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singmoid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4B85686-E594-AC43-8226-F4BF17E13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695" y="1661649"/>
                <a:ext cx="3928768" cy="2460097"/>
              </a:xfrm>
              <a:prstGeom prst="rect">
                <a:avLst/>
              </a:prstGeom>
              <a:blipFill>
                <a:blip r:embed="rId3"/>
                <a:stretch>
                  <a:fillRect l="-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135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6BF29-CC33-374F-9AEC-9E712402D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54" y="388000"/>
            <a:ext cx="8718890" cy="477054"/>
          </a:xfrm>
        </p:spPr>
        <p:txBody>
          <a:bodyPr/>
          <a:lstStyle/>
          <a:p>
            <a:r>
              <a:rPr lang="ru-RU" dirty="0"/>
              <a:t>Функции активации</a:t>
            </a:r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3BE190-BAEA-B544-9A3A-C2E99A8E2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00150"/>
            <a:ext cx="8382000" cy="28801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31C4B23-18DB-FD4A-BF83-06AA96D5EB60}"/>
              </a:ext>
            </a:extLst>
          </p:cNvPr>
          <p:cNvSpPr/>
          <p:nvPr/>
        </p:nvSpPr>
        <p:spPr>
          <a:xfrm>
            <a:off x="304800" y="1123950"/>
            <a:ext cx="5562600" cy="335280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958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B703E-EA4B-8249-8B69-B7BB8FD64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54" y="388000"/>
            <a:ext cx="8718890" cy="477054"/>
          </a:xfrm>
        </p:spPr>
        <p:txBody>
          <a:bodyPr/>
          <a:lstStyle/>
          <a:p>
            <a:r>
              <a:rPr lang="en-US" dirty="0"/>
              <a:t>Vanilla RNN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9C3B42F-2C2A-D940-8766-BAA2C15C1E96}"/>
              </a:ext>
            </a:extLst>
          </p:cNvPr>
          <p:cNvGrpSpPr/>
          <p:nvPr/>
        </p:nvGrpSpPr>
        <p:grpSpPr>
          <a:xfrm>
            <a:off x="1121885" y="1504950"/>
            <a:ext cx="6900227" cy="2785244"/>
            <a:chOff x="1121885" y="1504950"/>
            <a:chExt cx="6900227" cy="2785244"/>
          </a:xfrm>
        </p:grpSpPr>
        <p:pic>
          <p:nvPicPr>
            <p:cNvPr id="5" name="Google Shape;711;p81" descr="Screenshot 2021-07-13 at 19.12.08.png">
              <a:extLst>
                <a:ext uri="{FF2B5EF4-FFF2-40B4-BE49-F238E27FC236}">
                  <a16:creationId xmlns:a16="http://schemas.microsoft.com/office/drawing/2014/main" id="{57CCC677-1111-C04A-9105-48EE606B1387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13107" b="31186"/>
            <a:stretch/>
          </p:blipFill>
          <p:spPr>
            <a:xfrm>
              <a:off x="1121885" y="1504950"/>
              <a:ext cx="6900227" cy="27852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AD2D240-0B43-3448-86A9-9007F3776E17}"/>
                </a:ext>
              </a:extLst>
            </p:cNvPr>
            <p:cNvSpPr/>
            <p:nvPr/>
          </p:nvSpPr>
          <p:spPr>
            <a:xfrm>
              <a:off x="5105400" y="2419350"/>
              <a:ext cx="228600" cy="152400"/>
            </a:xfrm>
            <a:prstGeom prst="rect">
              <a:avLst/>
            </a:prstGeom>
            <a:solidFill>
              <a:srgbClr val="F5ECA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EC75901-FA45-E743-9E52-F0F1789F6453}"/>
                    </a:ext>
                  </a:extLst>
                </p:cNvPr>
                <p:cNvSpPr txBox="1"/>
                <p:nvPr/>
              </p:nvSpPr>
              <p:spPr>
                <a:xfrm>
                  <a:off x="5096717" y="2372439"/>
                  <a:ext cx="237283" cy="246221"/>
                </a:xfrm>
                <a:prstGeom prst="rect">
                  <a:avLst/>
                </a:prstGeom>
                <a:noFill/>
              </p:spPr>
              <p:txBody>
                <a:bodyPr wrap="square" rtlCol="0" anchor="b">
                  <a:spAutoFit/>
                </a:bodyPr>
                <a:lstStyle/>
                <a:p>
                  <a:pPr>
                    <a:lnSpc>
                      <a:spcPts val="1200"/>
                    </a:lnSpc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EC75901-FA45-E743-9E52-F0F1789F64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6717" y="2372439"/>
                  <a:ext cx="237283" cy="24622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67911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8D34C-3574-FE47-A520-B7AEE889F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54" y="388000"/>
            <a:ext cx="8718890" cy="477054"/>
          </a:xfrm>
        </p:spPr>
        <p:txBody>
          <a:bodyPr/>
          <a:lstStyle/>
          <a:p>
            <a:r>
              <a:rPr lang="ru-RU" dirty="0"/>
              <a:t>Обучение </a:t>
            </a:r>
            <a:r>
              <a:rPr lang="en-US" dirty="0"/>
              <a:t>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1FADB6-3C5A-4F4E-8AF6-FF027636E982}"/>
                  </a:ext>
                </a:extLst>
              </p:cNvPr>
              <p:cNvSpPr txBox="1"/>
              <p:nvPr/>
            </p:nvSpPr>
            <p:spPr>
              <a:xfrm>
                <a:off x="381000" y="1047750"/>
                <a:ext cx="5192447" cy="3875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Обучение сети – минимизация суммарных потерь: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 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acc>
                                </m:lim>
                              </m:limLow>
                            </m:fName>
                            <m:e/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ru-RU" dirty="0"/>
                  <a:t>Обучаемые параметры: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ru-RU" dirty="0"/>
              </a:p>
              <a:p>
                <a:r>
                  <a:rPr lang="ru-RU" dirty="0"/>
                  <a:t>Градиент по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𝑑𝑊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𝑑𝑊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𝑑𝑊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nary>
                            </m:e>
                          </m:d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1FADB6-3C5A-4F4E-8AF6-FF027636E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047750"/>
                <a:ext cx="5192447" cy="3875292"/>
              </a:xfrm>
              <a:prstGeom prst="rect">
                <a:avLst/>
              </a:prstGeom>
              <a:blipFill>
                <a:blip r:embed="rId2"/>
                <a:stretch>
                  <a:fillRect l="-1222" t="-15033" r="-24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5C5348BE-22D9-CB41-87F3-D0C9B19E8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239" y="2038350"/>
            <a:ext cx="3642211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17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9E79D-3536-9144-A550-074C4029E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54" y="388000"/>
            <a:ext cx="8718890" cy="477054"/>
          </a:xfrm>
        </p:spPr>
        <p:txBody>
          <a:bodyPr/>
          <a:lstStyle/>
          <a:p>
            <a:r>
              <a:rPr lang="ru-RU" dirty="0"/>
              <a:t>Взрыв и затухание градиента</a:t>
            </a:r>
            <a:endParaRPr lang="en-US" dirty="0"/>
          </a:p>
        </p:txBody>
      </p:sp>
      <p:pic>
        <p:nvPicPr>
          <p:cNvPr id="17" name="Рисунок 3">
            <a:extLst>
              <a:ext uri="{FF2B5EF4-FFF2-40B4-BE49-F238E27FC236}">
                <a16:creationId xmlns:a16="http://schemas.microsoft.com/office/drawing/2014/main" id="{DA7F1B29-B856-1040-86C9-5DB8E1F194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96" b="45195"/>
          <a:stretch/>
        </p:blipFill>
        <p:spPr>
          <a:xfrm>
            <a:off x="5562600" y="2989422"/>
            <a:ext cx="3053292" cy="17531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25DEDD9-B72F-2341-9F0C-339277839602}"/>
              </a:ext>
            </a:extLst>
          </p:cNvPr>
          <p:cNvSpPr txBox="1"/>
          <p:nvPr/>
        </p:nvSpPr>
        <p:spPr>
          <a:xfrm>
            <a:off x="6264052" y="2911902"/>
            <a:ext cx="16503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Обрезка градиента</a:t>
            </a:r>
            <a:endParaRPr 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67ECC3-F64A-6E47-9FB6-D4904711E3D4}"/>
              </a:ext>
            </a:extLst>
          </p:cNvPr>
          <p:cNvSpPr txBox="1"/>
          <p:nvPr/>
        </p:nvSpPr>
        <p:spPr>
          <a:xfrm>
            <a:off x="608247" y="2921904"/>
            <a:ext cx="3230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u="sng" dirty="0"/>
              <a:t>Модели:</a:t>
            </a:r>
          </a:p>
          <a:p>
            <a:r>
              <a:rPr lang="en-US" dirty="0"/>
              <a:t>LSTM </a:t>
            </a:r>
            <a:r>
              <a:rPr lang="ru-RU" dirty="0"/>
              <a:t>                          </a:t>
            </a:r>
            <a:r>
              <a:rPr lang="en-US" dirty="0"/>
              <a:t>            GRU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154DE6B-FD11-5B4A-A031-80712ACC32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839"/>
          <a:stretch/>
        </p:blipFill>
        <p:spPr>
          <a:xfrm>
            <a:off x="2739644" y="3890246"/>
            <a:ext cx="1518381" cy="10623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2B845AA-2A4C-C742-BEB1-AB9E2FE757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43"/>
          <a:stretch/>
        </p:blipFill>
        <p:spPr>
          <a:xfrm>
            <a:off x="215664" y="3790950"/>
            <a:ext cx="1738880" cy="11616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D417E1F-4434-664C-A1FB-35C49B7768A7}"/>
                  </a:ext>
                </a:extLst>
              </p:cNvPr>
              <p:cNvSpPr txBox="1"/>
              <p:nvPr/>
            </p:nvSpPr>
            <p:spPr>
              <a:xfrm>
                <a:off x="1338003" y="1704012"/>
                <a:ext cx="1770862" cy="8677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D417E1F-4434-664C-A1FB-35C49B776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003" y="1704012"/>
                <a:ext cx="1770862" cy="867738"/>
              </a:xfrm>
              <a:prstGeom prst="rect">
                <a:avLst/>
              </a:prstGeom>
              <a:blipFill>
                <a:blip r:embed="rId5"/>
                <a:stretch>
                  <a:fillRect l="-39286" t="-97101" b="-150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9ADE099F-DEA7-374F-B02B-66F07E2DFB86}"/>
              </a:ext>
            </a:extLst>
          </p:cNvPr>
          <p:cNvSpPr txBox="1"/>
          <p:nvPr/>
        </p:nvSpPr>
        <p:spPr>
          <a:xfrm>
            <a:off x="1108737" y="1234076"/>
            <a:ext cx="2229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Затухание градиента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75F680-B673-4341-8F75-1FB383287024}"/>
              </a:ext>
            </a:extLst>
          </p:cNvPr>
          <p:cNvSpPr txBox="1"/>
          <p:nvPr/>
        </p:nvSpPr>
        <p:spPr>
          <a:xfrm>
            <a:off x="6089088" y="1234076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Взрыв градиента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890B81-12B0-6A42-9906-23A0FB70E9A8}"/>
                  </a:ext>
                </a:extLst>
              </p:cNvPr>
              <p:cNvSpPr txBox="1"/>
              <p:nvPr/>
            </p:nvSpPr>
            <p:spPr>
              <a:xfrm>
                <a:off x="6175104" y="1750178"/>
                <a:ext cx="1679755" cy="775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890B81-12B0-6A42-9906-23A0FB70E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104" y="1750178"/>
                <a:ext cx="1679755" cy="775405"/>
              </a:xfrm>
              <a:prstGeom prst="rect">
                <a:avLst/>
              </a:prstGeom>
              <a:blipFill>
                <a:blip r:embed="rId6"/>
                <a:stretch>
                  <a:fillRect l="-44361" t="-112903" r="-1504" b="-17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5710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9C95A-99B6-8949-A44C-9D79DB488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54" y="388000"/>
            <a:ext cx="8718890" cy="477054"/>
          </a:xfrm>
        </p:spPr>
        <p:txBody>
          <a:bodyPr/>
          <a:lstStyle/>
          <a:p>
            <a:r>
              <a:rPr lang="ru-RU" dirty="0"/>
              <a:t>Проблема забывания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EA7501-07A0-F24E-91BE-D855901D4019}"/>
                  </a:ext>
                </a:extLst>
              </p:cNvPr>
              <p:cNvSpPr txBox="1"/>
              <p:nvPr/>
            </p:nvSpPr>
            <p:spPr>
              <a:xfrm>
                <a:off x="761272" y="1123950"/>
                <a:ext cx="31020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tanh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 b="0" i="0" smtClean="0">
                                              <a:latin typeface="Cambria Math" panose="02040503050406030204" pitchFamily="18" charset="0"/>
                                            </a:rPr>
                                            <m:t>tanh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…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EA7501-07A0-F24E-91BE-D855901D4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72" y="1123950"/>
                <a:ext cx="3102068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80B7D50F-F063-4B48-99C5-6B86EAB715FB}"/>
              </a:ext>
            </a:extLst>
          </p:cNvPr>
          <p:cNvGrpSpPr/>
          <p:nvPr/>
        </p:nvGrpSpPr>
        <p:grpSpPr>
          <a:xfrm>
            <a:off x="457200" y="2041851"/>
            <a:ext cx="6172200" cy="2355077"/>
            <a:chOff x="1219200" y="1962150"/>
            <a:chExt cx="6172200" cy="2355077"/>
          </a:xfrm>
        </p:grpSpPr>
        <p:pic>
          <p:nvPicPr>
            <p:cNvPr id="4" name="Google Shape;759;p86" descr="Screenshot 2021-07-13 at 19.29.50.png">
              <a:extLst>
                <a:ext uri="{FF2B5EF4-FFF2-40B4-BE49-F238E27FC236}">
                  <a16:creationId xmlns:a16="http://schemas.microsoft.com/office/drawing/2014/main" id="{84D71E51-BF4B-5A40-876F-97D20EBC876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 amt="54000"/>
            </a:blip>
            <a:srcRect/>
            <a:stretch/>
          </p:blipFill>
          <p:spPr>
            <a:xfrm>
              <a:off x="1219200" y="1962150"/>
              <a:ext cx="6172200" cy="235507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8E86AA4-5F6D-E941-A7C1-F62A59ED6AE1}"/>
                </a:ext>
              </a:extLst>
            </p:cNvPr>
            <p:cNvCxnSpPr/>
            <p:nvPr/>
          </p:nvCxnSpPr>
          <p:spPr>
            <a:xfrm flipV="1">
              <a:off x="1600200" y="3257550"/>
              <a:ext cx="0" cy="685800"/>
            </a:xfrm>
            <a:prstGeom prst="line">
              <a:avLst/>
            </a:prstGeom>
            <a:ln w="76200" cap="rnd">
              <a:solidFill>
                <a:srgbClr val="C00000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7280B05-B4C6-744D-8644-2AD618289951}"/>
                </a:ext>
              </a:extLst>
            </p:cNvPr>
            <p:cNvCxnSpPr/>
            <p:nvPr/>
          </p:nvCxnSpPr>
          <p:spPr>
            <a:xfrm flipV="1">
              <a:off x="2590800" y="3257550"/>
              <a:ext cx="0" cy="685800"/>
            </a:xfrm>
            <a:prstGeom prst="line">
              <a:avLst/>
            </a:prstGeom>
            <a:ln w="76200" cap="rnd">
              <a:solidFill>
                <a:srgbClr val="C00000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0E680D4-AD5D-7940-9930-8A1C8EB80C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00200" y="3257550"/>
              <a:ext cx="4526280" cy="1"/>
            </a:xfrm>
            <a:prstGeom prst="line">
              <a:avLst/>
            </a:prstGeom>
            <a:ln w="76200" cap="rnd">
              <a:solidFill>
                <a:srgbClr val="C00000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2FEC5B-7A99-1841-BB9B-3AA5DB34D3B2}"/>
                </a:ext>
              </a:extLst>
            </p:cNvPr>
            <p:cNvCxnSpPr/>
            <p:nvPr/>
          </p:nvCxnSpPr>
          <p:spPr>
            <a:xfrm flipV="1">
              <a:off x="6126480" y="2541270"/>
              <a:ext cx="0" cy="685800"/>
            </a:xfrm>
            <a:prstGeom prst="line">
              <a:avLst/>
            </a:prstGeom>
            <a:ln w="76200" cap="rnd">
              <a:solidFill>
                <a:srgbClr val="C00000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7FCF961-AD44-5449-89B5-E20AB1AD17FE}"/>
              </a:ext>
            </a:extLst>
          </p:cNvPr>
          <p:cNvSpPr txBox="1"/>
          <p:nvPr/>
        </p:nvSpPr>
        <p:spPr>
          <a:xfrm>
            <a:off x="4511843" y="1123950"/>
            <a:ext cx="4419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 давайте «пробросим» градиент как мы это сделали при борьбе с затуханием.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E90BA6-C51E-D144-A81A-B4DCD9E7EB71}"/>
              </a:ext>
            </a:extLst>
          </p:cNvPr>
          <p:cNvSpPr txBox="1"/>
          <p:nvPr/>
        </p:nvSpPr>
        <p:spPr>
          <a:xfrm>
            <a:off x="7016946" y="1781742"/>
            <a:ext cx="1914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ResNet</a:t>
            </a:r>
            <a:r>
              <a:rPr lang="en-US" dirty="0"/>
              <a:t> – 2015 </a:t>
            </a:r>
            <a:r>
              <a:rPr lang="ru-RU" dirty="0"/>
              <a:t>год</a:t>
            </a:r>
          </a:p>
          <a:p>
            <a:r>
              <a:rPr lang="en-US" dirty="0"/>
              <a:t>LSTM </a:t>
            </a:r>
            <a:r>
              <a:rPr lang="ru-RU" dirty="0"/>
              <a:t>– </a:t>
            </a:r>
            <a:r>
              <a:rPr lang="en-US" dirty="0"/>
              <a:t>1997 </a:t>
            </a:r>
            <a:r>
              <a:rPr lang="ru-RU" dirty="0"/>
              <a:t>год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295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6E0E91-2E5A-D648-9276-7A0590FFE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LSTM, GRU</a:t>
            </a:r>
          </a:p>
        </p:txBody>
      </p:sp>
    </p:spTree>
    <p:extLst>
      <p:ext uri="{BB962C8B-B14F-4D97-AF65-F5344CB8AC3E}">
        <p14:creationId xmlns:p14="http://schemas.microsoft.com/office/powerpoint/2010/main" val="1139032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8899" y="1009637"/>
            <a:ext cx="342772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/>
              <a:t>Проверить, </a:t>
            </a:r>
            <a:r>
              <a:rPr sz="2100" spc="-25" dirty="0"/>
              <a:t>идет</a:t>
            </a:r>
            <a:r>
              <a:rPr sz="2100" spc="-10" dirty="0"/>
              <a:t> </a:t>
            </a:r>
            <a:r>
              <a:rPr sz="2100" spc="5" dirty="0"/>
              <a:t>ли</a:t>
            </a:r>
            <a:r>
              <a:rPr sz="2100" spc="-5" dirty="0"/>
              <a:t> </a:t>
            </a:r>
            <a:r>
              <a:rPr sz="2100" spc="-20" dirty="0"/>
              <a:t>запись</a:t>
            </a:r>
            <a:endParaRPr sz="2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0825" y="1032407"/>
            <a:ext cx="642317" cy="3211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2375" y="3520050"/>
            <a:ext cx="525599" cy="525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9750" y="1810429"/>
            <a:ext cx="5484850" cy="2197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b="1" spc="10" dirty="0">
                <a:latin typeface="Roboto"/>
                <a:cs typeface="Roboto"/>
              </a:rPr>
              <a:t>Меня</a:t>
            </a:r>
            <a:r>
              <a:rPr sz="4000" b="1" spc="-40" dirty="0">
                <a:latin typeface="Roboto"/>
                <a:cs typeface="Roboto"/>
              </a:rPr>
              <a:t> </a:t>
            </a:r>
            <a:r>
              <a:rPr sz="4000" b="1" spc="-20" dirty="0">
                <a:latin typeface="Roboto"/>
                <a:cs typeface="Roboto"/>
              </a:rPr>
              <a:t>хорошо</a:t>
            </a:r>
            <a:r>
              <a:rPr sz="4000" b="1" spc="-30" dirty="0">
                <a:latin typeface="Roboto"/>
                <a:cs typeface="Roboto"/>
              </a:rPr>
              <a:t> </a:t>
            </a:r>
            <a:r>
              <a:rPr sz="4000" b="1" spc="-35" dirty="0">
                <a:latin typeface="Roboto"/>
                <a:cs typeface="Roboto"/>
              </a:rPr>
              <a:t>видно </a:t>
            </a:r>
            <a:r>
              <a:rPr sz="4000" b="1" spc="-980" dirty="0">
                <a:latin typeface="Roboto"/>
                <a:cs typeface="Roboto"/>
              </a:rPr>
              <a:t> </a:t>
            </a:r>
            <a:r>
              <a:rPr sz="4000" b="1" spc="-10" dirty="0">
                <a:latin typeface="Roboto"/>
                <a:cs typeface="Roboto"/>
              </a:rPr>
              <a:t>&amp;&amp; </a:t>
            </a:r>
            <a:r>
              <a:rPr sz="4000" b="1" dirty="0">
                <a:latin typeface="Roboto"/>
                <a:cs typeface="Roboto"/>
              </a:rPr>
              <a:t>слышно?</a:t>
            </a:r>
            <a:endParaRPr sz="4000" dirty="0">
              <a:latin typeface="Roboto"/>
              <a:cs typeface="Roboto"/>
            </a:endParaRPr>
          </a:p>
          <a:p>
            <a:pPr marL="760095" marR="1526540">
              <a:lnSpc>
                <a:spcPct val="100000"/>
              </a:lnSpc>
              <a:spcBef>
                <a:spcPts val="3900"/>
              </a:spcBef>
            </a:pPr>
            <a:r>
              <a:rPr sz="1500" spc="-10" dirty="0">
                <a:latin typeface="Roboto"/>
                <a:cs typeface="Roboto"/>
              </a:rPr>
              <a:t>Ставим </a:t>
            </a:r>
            <a:r>
              <a:rPr sz="1500" spc="-25" dirty="0">
                <a:latin typeface="Roboto"/>
                <a:cs typeface="Roboto"/>
              </a:rPr>
              <a:t>“+”, </a:t>
            </a:r>
            <a:r>
              <a:rPr sz="1500" spc="10" dirty="0">
                <a:latin typeface="Roboto"/>
                <a:cs typeface="Roboto"/>
              </a:rPr>
              <a:t>если </a:t>
            </a:r>
            <a:r>
              <a:rPr sz="1500" dirty="0">
                <a:latin typeface="Roboto"/>
                <a:cs typeface="Roboto"/>
              </a:rPr>
              <a:t>все </a:t>
            </a:r>
            <a:r>
              <a:rPr sz="1500" spc="-10" dirty="0">
                <a:latin typeface="Roboto"/>
                <a:cs typeface="Roboto"/>
              </a:rPr>
              <a:t>хорошо </a:t>
            </a:r>
            <a:r>
              <a:rPr sz="1500" spc="-360" dirty="0">
                <a:latin typeface="Roboto"/>
                <a:cs typeface="Roboto"/>
              </a:rPr>
              <a:t> </a:t>
            </a:r>
            <a:r>
              <a:rPr sz="1500" spc="-105" dirty="0">
                <a:latin typeface="Roboto"/>
                <a:cs typeface="Roboto"/>
              </a:rPr>
              <a:t>“-”</a:t>
            </a:r>
            <a:r>
              <a:rPr sz="1500" spc="-50" dirty="0">
                <a:latin typeface="Roboto"/>
                <a:cs typeface="Roboto"/>
              </a:rPr>
              <a:t>,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5" dirty="0">
                <a:latin typeface="Roboto"/>
                <a:cs typeface="Roboto"/>
              </a:rPr>
              <a:t>есл</a:t>
            </a:r>
            <a:r>
              <a:rPr sz="1500" spc="15" dirty="0">
                <a:latin typeface="Roboto"/>
                <a:cs typeface="Roboto"/>
              </a:rPr>
              <a:t>и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-15" dirty="0">
                <a:latin typeface="Roboto"/>
                <a:cs typeface="Roboto"/>
              </a:rPr>
              <a:t>ест</a:t>
            </a:r>
            <a:r>
              <a:rPr sz="1500" spc="-10" dirty="0">
                <a:latin typeface="Roboto"/>
                <a:cs typeface="Roboto"/>
              </a:rPr>
              <a:t>ь</a:t>
            </a:r>
            <a:r>
              <a:rPr sz="1500" spc="-5" dirty="0">
                <a:latin typeface="Roboto"/>
                <a:cs typeface="Roboto"/>
              </a:rPr>
              <a:t> проблемы</a:t>
            </a:r>
            <a:endParaRPr sz="15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587508-B844-0244-BEC2-229E37BEE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(long short term memory)</a:t>
            </a:r>
          </a:p>
        </p:txBody>
      </p:sp>
      <p:pic>
        <p:nvPicPr>
          <p:cNvPr id="4" name="Рисунок 6">
            <a:extLst>
              <a:ext uri="{FF2B5EF4-FFF2-40B4-BE49-F238E27FC236}">
                <a16:creationId xmlns:a16="http://schemas.microsoft.com/office/drawing/2014/main" id="{F453E37E-1705-4B4F-A63A-19222105D5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57" t="24167" r="6032"/>
          <a:stretch/>
        </p:blipFill>
        <p:spPr>
          <a:xfrm>
            <a:off x="381000" y="1123949"/>
            <a:ext cx="7924799" cy="327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071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587508-B844-0244-BEC2-229E37BEE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975DBB-BCCC-434F-976D-741D1B084BC3}"/>
                  </a:ext>
                </a:extLst>
              </p:cNvPr>
              <p:cNvSpPr txBox="1"/>
              <p:nvPr/>
            </p:nvSpPr>
            <p:spPr>
              <a:xfrm>
                <a:off x="5029200" y="1810096"/>
                <a:ext cx="3959524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Добавляется путь течения информации – состояние сети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ru-RU" dirty="0"/>
                  <a:t>Состояние сети обновляется в каждой ячейке.</a:t>
                </a:r>
              </a:p>
              <a:p>
                <a:r>
                  <a:rPr lang="ru-RU" dirty="0"/>
                  <a:t>Обновление происходит аккуратно и регулируемо с возможностью от забыть все до передать все дальше. </a:t>
                </a:r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975DBB-BCCC-434F-976D-741D1B084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1810096"/>
                <a:ext cx="3959524" cy="2308324"/>
              </a:xfrm>
              <a:prstGeom prst="rect">
                <a:avLst/>
              </a:prstGeom>
              <a:blipFill>
                <a:blip r:embed="rId2"/>
                <a:stretch>
                  <a:fillRect l="-1282" t="-1093" r="-1282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C7CDF579-6A70-2541-8010-675DCA6A46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3" r="27169"/>
          <a:stretch/>
        </p:blipFill>
        <p:spPr>
          <a:xfrm>
            <a:off x="338502" y="1449727"/>
            <a:ext cx="4422348" cy="287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56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587508-B844-0244-BEC2-229E37BEE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B2DCF3-4FB5-CE4E-9D36-285D6740E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419350"/>
            <a:ext cx="8343900" cy="2578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975DBB-BCCC-434F-976D-741D1B084BC3}"/>
                  </a:ext>
                </a:extLst>
              </p:cNvPr>
              <p:cNvSpPr txBox="1"/>
              <p:nvPr/>
            </p:nvSpPr>
            <p:spPr>
              <a:xfrm>
                <a:off x="400050" y="971550"/>
                <a:ext cx="852060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Первый шаг в </a:t>
                </a:r>
                <a:r>
                  <a:rPr lang="en-US" sz="1600" dirty="0"/>
                  <a:t>LSTM – </a:t>
                </a:r>
                <a:r>
                  <a:rPr lang="ru-RU" sz="1600" dirty="0"/>
                  <a:t>определить, какую информацию можно выбросить из состояния ячейки. Это решение принимает сигмоидальный слой, называемый «слоем фильтра забывания» (</a:t>
                </a:r>
                <a:r>
                  <a:rPr lang="en-US" sz="1600" dirty="0"/>
                  <a:t>forget gate layer). </a:t>
                </a:r>
                <a:r>
                  <a:rPr lang="ru-RU" sz="1600" dirty="0"/>
                  <a:t>Он смотрит 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и возвращает число от 0 до 1 для каждого числа из состояния ячейки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600" dirty="0"/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975DBB-BCCC-434F-976D-741D1B084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971550"/>
                <a:ext cx="8520600" cy="1077218"/>
              </a:xfrm>
              <a:prstGeom prst="rect">
                <a:avLst/>
              </a:prstGeom>
              <a:blipFill>
                <a:blip r:embed="rId3"/>
                <a:stretch>
                  <a:fillRect l="-446" t="-2326" r="-744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1FEAF9-8724-B945-A91B-2292585B4CC4}"/>
              </a:ext>
            </a:extLst>
          </p:cNvPr>
          <p:cNvSpPr txBox="1"/>
          <p:nvPr/>
        </p:nvSpPr>
        <p:spPr>
          <a:xfrm>
            <a:off x="685800" y="2419350"/>
            <a:ext cx="124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forget gate</a:t>
            </a:r>
          </a:p>
        </p:txBody>
      </p:sp>
    </p:spTree>
    <p:extLst>
      <p:ext uri="{BB962C8B-B14F-4D97-AF65-F5344CB8AC3E}">
        <p14:creationId xmlns:p14="http://schemas.microsoft.com/office/powerpoint/2010/main" val="35450741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587508-B844-0244-BEC2-229E37BEE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96412F20-8B5A-514D-9C55-745B30B10F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000" y="985874"/>
                <a:ext cx="8640150" cy="1082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TR" altLang="en-TR" sz="1600" dirty="0"/>
                  <a:t>Следующий шаг – решить, какая новая информация будет храниться в состоянии ячейки. Этот этап состоит из двух частей. Сначала сигмоидальный слой под названием “слой входного фильтра” (input layer gate) определяет, какие значения следует обновить. Затем tanh-слой строит вектор новых значений-кандидатов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T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TR" altLang="en-TR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TR" sz="160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altLang="en-TR" sz="16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TR" altLang="en-TR" sz="1600" dirty="0"/>
                  <a:t>, которые можно добавить в состояние ячейки.</a:t>
                </a:r>
              </a:p>
            </p:txBody>
          </p:sp>
        </mc:Choice>
        <mc:Fallback xmlns="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96412F20-8B5A-514D-9C55-745B30B10F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985874"/>
                <a:ext cx="8640150" cy="1082284"/>
              </a:xfrm>
              <a:prstGeom prst="rect">
                <a:avLst/>
              </a:prstGeom>
              <a:blipFill>
                <a:blip r:embed="rId2"/>
                <a:stretch>
                  <a:fillRect l="-441" t="-1163" r="-294"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$\tilde{C}_t$">
            <a:extLst>
              <a:ext uri="{FF2B5EF4-FFF2-40B4-BE49-F238E27FC236}">
                <a16:creationId xmlns:a16="http://schemas.microsoft.com/office/drawing/2014/main" id="{F3CE5C20-BBCF-1E46-A92E-229233E729D2}"/>
              </a:ext>
            </a:extLst>
          </p:cNvPr>
          <p:cNvSpPr>
            <a:spLocks noChangeAspect="1" noChangeArrowheads="1"/>
          </p:cNvSpPr>
          <p:nvPr/>
        </p:nvSpPr>
        <p:spPr bwMode="auto">
          <a:xfrm flipV="1">
            <a:off x="21721763" y="826866"/>
            <a:ext cx="23368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1EF058-02BF-9041-8365-48A4BBC97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219850"/>
            <a:ext cx="83439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546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587508-B844-0244-BEC2-229E37BEE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975DBB-BCCC-434F-976D-741D1B084BC3}"/>
                  </a:ext>
                </a:extLst>
              </p:cNvPr>
              <p:cNvSpPr txBox="1"/>
              <p:nvPr/>
            </p:nvSpPr>
            <p:spPr>
              <a:xfrm>
                <a:off x="153838" y="878674"/>
                <a:ext cx="8836324" cy="1574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Настало время заменить старое состояние ячейки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на новое состояние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. </a:t>
                </a:r>
                <a:r>
                  <a:rPr lang="ru-RU" sz="1600" dirty="0"/>
                  <a:t>Что нам нужно делать — мы уже решили на предыдущих шагах, остается только выполнить это.</a:t>
                </a:r>
              </a:p>
              <a:p>
                <a:endParaRPr lang="ru-RU" sz="1600" dirty="0"/>
              </a:p>
              <a:p>
                <a:r>
                  <a:rPr lang="ru-RU" sz="1600" dirty="0"/>
                  <a:t>Мы умножаем старое состояние на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, </a:t>
                </a:r>
                <a:r>
                  <a:rPr lang="ru-RU" sz="1600" dirty="0"/>
                  <a:t>забывая то, что мы решили забыть. Затем прибавляем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. </a:t>
                </a:r>
                <a:r>
                  <a:rPr lang="ru-RU" sz="1600" dirty="0"/>
                  <a:t>Это новые значения-кандидаты, умноженные на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600" dirty="0"/>
                  <a:t> – </a:t>
                </a:r>
                <a:r>
                  <a:rPr lang="ru-RU" sz="1600" dirty="0"/>
                  <a:t>на сколько мы хотим обновить каждое из значений состояния.</a:t>
                </a:r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975DBB-BCCC-434F-976D-741D1B084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38" y="878674"/>
                <a:ext cx="8836324" cy="1574726"/>
              </a:xfrm>
              <a:prstGeom prst="rect">
                <a:avLst/>
              </a:prstGeom>
              <a:blipFill>
                <a:blip r:embed="rId2"/>
                <a:stretch>
                  <a:fillRect l="-431" t="-1613" b="-4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6F22899-0ECC-724F-B39C-46D266B20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2495550"/>
            <a:ext cx="83439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79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587508-B844-0244-BEC2-229E37BEE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975DBB-BCCC-434F-976D-741D1B084BC3}"/>
              </a:ext>
            </a:extLst>
          </p:cNvPr>
          <p:cNvSpPr txBox="1"/>
          <p:nvPr/>
        </p:nvSpPr>
        <p:spPr>
          <a:xfrm>
            <a:off x="153838" y="971550"/>
            <a:ext cx="88363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Решим, какую информацию мы хотим получать на выходе. Выходные данные будут основаны на нашем состоянии ячейки, к ним будут применены некоторые фильтры. Сначала мы применяем сигмоидальный слой, который решает, какую информацию из состояния ячейки мы будем выводить. Затем значения состояния ячейки проходят через </a:t>
            </a:r>
            <a:r>
              <a:rPr lang="en-US" sz="1600" dirty="0"/>
              <a:t>tanh-</a:t>
            </a:r>
            <a:r>
              <a:rPr lang="ru-RU" sz="1600" dirty="0"/>
              <a:t>слой, чтобы получить на выходе значения из диапазона от -1 до 1, и перемножаются с выходными значениями сигмоидального слоя, что позволяет выводить только требуемую информацию.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081487-C03C-6149-BE69-E916C1454D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2495550"/>
            <a:ext cx="83439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013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587508-B844-0244-BEC2-229E37BEE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B76701-B80B-6C44-96D8-9774CBF534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17"/>
          <a:stretch/>
        </p:blipFill>
        <p:spPr>
          <a:xfrm>
            <a:off x="685800" y="1123950"/>
            <a:ext cx="4720161" cy="31266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7BB596-01BA-0848-963F-090935FC04BC}"/>
                  </a:ext>
                </a:extLst>
              </p:cNvPr>
              <p:cNvSpPr txBox="1"/>
              <p:nvPr/>
            </p:nvSpPr>
            <p:spPr>
              <a:xfrm>
                <a:off x="1828800" y="2724150"/>
                <a:ext cx="15529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7BB596-01BA-0848-963F-090935FC0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2724150"/>
                <a:ext cx="155299" cy="184666"/>
              </a:xfrm>
              <a:prstGeom prst="rect">
                <a:avLst/>
              </a:prstGeom>
              <a:blipFill>
                <a:blip r:embed="rId3"/>
                <a:stretch>
                  <a:fillRect l="-41667" r="-16667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F29929-E38F-9647-9431-4C4867526B3D}"/>
                  </a:ext>
                </a:extLst>
              </p:cNvPr>
              <p:cNvSpPr txBox="1"/>
              <p:nvPr/>
            </p:nvSpPr>
            <p:spPr>
              <a:xfrm>
                <a:off x="2321667" y="2724150"/>
                <a:ext cx="14247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F29929-E38F-9647-9431-4C4867526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667" y="2724150"/>
                <a:ext cx="142475" cy="184666"/>
              </a:xfrm>
              <a:prstGeom prst="rect">
                <a:avLst/>
              </a:prstGeom>
              <a:blipFill>
                <a:blip r:embed="rId4"/>
                <a:stretch>
                  <a:fillRect l="-16667" r="-8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605331-3110-0344-BF47-35E2AE54205B}"/>
                  </a:ext>
                </a:extLst>
              </p:cNvPr>
              <p:cNvSpPr txBox="1"/>
              <p:nvPr/>
            </p:nvSpPr>
            <p:spPr>
              <a:xfrm>
                <a:off x="2769086" y="2876550"/>
                <a:ext cx="176715" cy="1884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605331-3110-0344-BF47-35E2AE542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086" y="2876550"/>
                <a:ext cx="176715" cy="188450"/>
              </a:xfrm>
              <a:prstGeom prst="rect">
                <a:avLst/>
              </a:prstGeom>
              <a:blipFill>
                <a:blip r:embed="rId5"/>
                <a:stretch>
                  <a:fillRect l="-13333" r="-6667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F47D54-EF07-C24F-BA90-F9B0F54C8604}"/>
                  </a:ext>
                </a:extLst>
              </p:cNvPr>
              <p:cNvSpPr txBox="1"/>
              <p:nvPr/>
            </p:nvSpPr>
            <p:spPr>
              <a:xfrm>
                <a:off x="3333935" y="2724150"/>
                <a:ext cx="17126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F47D54-EF07-C24F-BA90-F9B0F54C8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935" y="2724150"/>
                <a:ext cx="171265" cy="184666"/>
              </a:xfrm>
              <a:prstGeom prst="rect">
                <a:avLst/>
              </a:prstGeom>
              <a:blipFill>
                <a:blip r:embed="rId6"/>
                <a:stretch>
                  <a:fillRect l="-14286" r="-714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0CA607-B634-C64C-A68D-90A964660CBA}"/>
                  </a:ext>
                </a:extLst>
              </p:cNvPr>
              <p:cNvSpPr txBox="1"/>
              <p:nvPr/>
            </p:nvSpPr>
            <p:spPr>
              <a:xfrm>
                <a:off x="5748393" y="1397619"/>
                <a:ext cx="3067443" cy="295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0CA607-B634-C64C-A68D-90A964660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393" y="1397619"/>
                <a:ext cx="3067443" cy="2957861"/>
              </a:xfrm>
              <a:prstGeom prst="rect">
                <a:avLst/>
              </a:prstGeom>
              <a:blipFill>
                <a:blip r:embed="rId7"/>
                <a:stretch>
                  <a:fillRect l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A15971F-255F-3245-A050-23337801BEA3}"/>
              </a:ext>
            </a:extLst>
          </p:cNvPr>
          <p:cNvSpPr txBox="1"/>
          <p:nvPr/>
        </p:nvSpPr>
        <p:spPr>
          <a:xfrm>
            <a:off x="1966265" y="4016553"/>
            <a:ext cx="114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gate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EE34476-963F-B943-BA3C-68CD41075E4D}"/>
              </a:ext>
            </a:extLst>
          </p:cNvPr>
          <p:cNvCxnSpPr>
            <a:cxnSpLocks/>
          </p:cNvCxnSpPr>
          <p:nvPr/>
        </p:nvCxnSpPr>
        <p:spPr>
          <a:xfrm flipH="1" flipV="1">
            <a:off x="2550586" y="3337375"/>
            <a:ext cx="72504" cy="7590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A76E652-E103-8A4B-87E6-4513B39EE2C3}"/>
              </a:ext>
            </a:extLst>
          </p:cNvPr>
          <p:cNvSpPr txBox="1"/>
          <p:nvPr/>
        </p:nvSpPr>
        <p:spPr>
          <a:xfrm>
            <a:off x="267526" y="2719769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Forget gate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8C801A-CA3D-294C-9E70-8066BBE447F9}"/>
              </a:ext>
            </a:extLst>
          </p:cNvPr>
          <p:cNvCxnSpPr>
            <a:cxnSpLocks/>
          </p:cNvCxnSpPr>
          <p:nvPr/>
        </p:nvCxnSpPr>
        <p:spPr>
          <a:xfrm>
            <a:off x="1219200" y="3065000"/>
            <a:ext cx="687249" cy="1163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81D0A8A-F8F9-1F46-A19E-0A51A55609A4}"/>
              </a:ext>
            </a:extLst>
          </p:cNvPr>
          <p:cNvSpPr txBox="1"/>
          <p:nvPr/>
        </p:nvSpPr>
        <p:spPr>
          <a:xfrm>
            <a:off x="2769086" y="4343802"/>
            <a:ext cx="1874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 modulation </a:t>
            </a:r>
            <a:br>
              <a:rPr lang="en-US" dirty="0"/>
            </a:br>
            <a:r>
              <a:rPr lang="en-US" dirty="0"/>
              <a:t>gate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AD8BB7F-2B84-D841-AFC1-67F224AD04EB}"/>
              </a:ext>
            </a:extLst>
          </p:cNvPr>
          <p:cNvCxnSpPr>
            <a:cxnSpLocks/>
          </p:cNvCxnSpPr>
          <p:nvPr/>
        </p:nvCxnSpPr>
        <p:spPr>
          <a:xfrm flipH="1" flipV="1">
            <a:off x="3107027" y="3337375"/>
            <a:ext cx="512117" cy="10572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A473864-D500-1541-8202-B37870246A73}"/>
              </a:ext>
            </a:extLst>
          </p:cNvPr>
          <p:cNvSpPr txBox="1"/>
          <p:nvPr/>
        </p:nvSpPr>
        <p:spPr>
          <a:xfrm>
            <a:off x="4037418" y="3927854"/>
            <a:ext cx="1312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gate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895E408-4F5D-3C43-BE98-0918B728BF0B}"/>
              </a:ext>
            </a:extLst>
          </p:cNvPr>
          <p:cNvCxnSpPr>
            <a:cxnSpLocks/>
          </p:cNvCxnSpPr>
          <p:nvPr/>
        </p:nvCxnSpPr>
        <p:spPr>
          <a:xfrm flipH="1" flipV="1">
            <a:off x="3623314" y="3258434"/>
            <a:ext cx="852986" cy="7581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4805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587508-B844-0244-BEC2-229E37BEE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 (gated recurrent unit)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9BDDA7-1838-A34F-A825-0C2E37EE3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1426624"/>
            <a:ext cx="83439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77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587508-B844-0244-BEC2-229E37BEE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 (gated recurrent unit)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31C1A6-0CE3-924D-9B4B-254932198F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480"/>
          <a:stretch/>
        </p:blipFill>
        <p:spPr>
          <a:xfrm>
            <a:off x="6174083" y="618940"/>
            <a:ext cx="2847067" cy="197591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29BEADF-BCF3-7946-8773-A809A2473E15}"/>
              </a:ext>
            </a:extLst>
          </p:cNvPr>
          <p:cNvGrpSpPr/>
          <p:nvPr/>
        </p:nvGrpSpPr>
        <p:grpSpPr>
          <a:xfrm>
            <a:off x="304800" y="1714840"/>
            <a:ext cx="6804408" cy="3170423"/>
            <a:chOff x="500550" y="1426624"/>
            <a:chExt cx="6804408" cy="3170423"/>
          </a:xfrm>
        </p:grpSpPr>
        <p:pic>
          <p:nvPicPr>
            <p:cNvPr id="5" name="Google Shape;843;p96">
              <a:extLst>
                <a:ext uri="{FF2B5EF4-FFF2-40B4-BE49-F238E27FC236}">
                  <a16:creationId xmlns:a16="http://schemas.microsoft.com/office/drawing/2014/main" id="{525E9E75-D6EE-CE4B-8010-8678586F96E9}"/>
                </a:ext>
              </a:extLst>
            </p:cNvPr>
            <p:cNvPicPr preferRelativeResize="0"/>
            <p:nvPr/>
          </p:nvPicPr>
          <p:blipFill rotWithShape="1">
            <a:blip r:embed="rId3"/>
            <a:srcRect r="54651"/>
            <a:stretch/>
          </p:blipFill>
          <p:spPr>
            <a:xfrm>
              <a:off x="500550" y="1426624"/>
              <a:ext cx="2971800" cy="317042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324D37B-AC02-064C-9C39-95B221DF92F7}"/>
                    </a:ext>
                  </a:extLst>
                </p:cNvPr>
                <p:cNvSpPr txBox="1"/>
                <p:nvPr/>
              </p:nvSpPr>
              <p:spPr>
                <a:xfrm>
                  <a:off x="3505200" y="1714840"/>
                  <a:ext cx="3799758" cy="19413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b="0" dirty="0"/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  <a:p>
                  <a:pPr>
                    <a:lnSpc>
                      <a:spcPct val="150000"/>
                    </a:lnSpc>
                  </a:pPr>
                  <a:endParaRPr lang="en-US" sz="900" dirty="0"/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tanh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b="0" dirty="0"/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324D37B-AC02-064C-9C39-95B221DF92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5200" y="1714840"/>
                  <a:ext cx="3799758" cy="1941301"/>
                </a:xfrm>
                <a:prstGeom prst="rect">
                  <a:avLst/>
                </a:prstGeom>
                <a:blipFill>
                  <a:blip r:embed="rId4"/>
                  <a:stretch>
                    <a:fillRect l="-2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61662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7DC1A-2F6B-8343-9082-019FE241D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Добавим слоев</a:t>
            </a:r>
            <a:endParaRPr lang="en-US" dirty="0"/>
          </a:p>
        </p:txBody>
      </p:sp>
      <p:pic>
        <p:nvPicPr>
          <p:cNvPr id="3" name="Google Shape;843;p96">
            <a:extLst>
              <a:ext uri="{FF2B5EF4-FFF2-40B4-BE49-F238E27FC236}">
                <a16:creationId xmlns:a16="http://schemas.microsoft.com/office/drawing/2014/main" id="{D77DC590-4898-2F49-95EF-F249E94252A0}"/>
              </a:ext>
            </a:extLst>
          </p:cNvPr>
          <p:cNvPicPr preferRelativeResize="0"/>
          <p:nvPr/>
        </p:nvPicPr>
        <p:blipFill>
          <a:blip r:embed="rId2"/>
          <a:srcRect/>
          <a:stretch/>
        </p:blipFill>
        <p:spPr>
          <a:xfrm>
            <a:off x="1257300" y="1276350"/>
            <a:ext cx="6629400" cy="33321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1986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Professional</a:t>
            </a:r>
            <a:br>
              <a:rPr lang="en-US" dirty="0"/>
            </a:br>
            <a:r>
              <a:rPr lang="ru-RU" sz="2400" b="1" dirty="0">
                <a:latin typeface="Roboto"/>
                <a:ea typeface="Roboto"/>
                <a:cs typeface="Roboto"/>
                <a:sym typeface="Roboto"/>
              </a:rPr>
              <a:t>Рекуррентные сети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209" name="Google Shape;209;p48"/>
          <p:cNvSpPr txBox="1">
            <a:spLocks noGrp="1"/>
          </p:cNvSpPr>
          <p:nvPr>
            <p:ph type="subTitle" idx="3"/>
          </p:nvPr>
        </p:nvSpPr>
        <p:spPr>
          <a:xfrm>
            <a:off x="3082400" y="2701811"/>
            <a:ext cx="5095500" cy="19848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 –</a:t>
            </a:r>
            <a:r>
              <a:rPr lang="en-US" sz="1150" b="1" dirty="0"/>
              <a:t> </a:t>
            </a:r>
            <a:r>
              <a:rPr lang="ru-RU" sz="1150" b="1" dirty="0" err="1"/>
              <a:t>НИИгазэкономика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 в НИИ ПАО Газпром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Анализ временных рядов, эволюционное развитие сложных систем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+7 (916) 156-07-82 (</a:t>
            </a:r>
            <a:r>
              <a:rPr lang="en-US" sz="1150" b="1" dirty="0" err="1"/>
              <a:t>whatsapp</a:t>
            </a:r>
            <a:r>
              <a:rPr lang="en-US" sz="1150" b="1" dirty="0"/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E3E56-A254-F347-ABC0-07DE40C28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Туда-сюда</a:t>
            </a:r>
            <a:r>
              <a:rPr lang="en-US" dirty="0"/>
              <a:t> –</a:t>
            </a:r>
            <a:r>
              <a:rPr lang="ru-RU" dirty="0"/>
              <a:t> </a:t>
            </a:r>
            <a:r>
              <a:rPr lang="en-US" dirty="0"/>
              <a:t>bidirectional LSTM</a:t>
            </a:r>
            <a:br>
              <a:rPr lang="ru-RU" dirty="0"/>
            </a:br>
            <a:r>
              <a:rPr lang="ru-RU" sz="2000" dirty="0"/>
              <a:t>Задачи машинного перевода</a:t>
            </a:r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421B5C-AEFC-6244-B302-6F942ED3C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369" y="2038350"/>
            <a:ext cx="7249262" cy="256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040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AE5CFC2-3933-0046-BE05-F8443DF2B6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8" b="9971"/>
          <a:stretch/>
        </p:blipFill>
        <p:spPr>
          <a:xfrm>
            <a:off x="609600" y="1365068"/>
            <a:ext cx="7546494" cy="3509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73A6B4-A1CB-C242-B17E-1BCBAC904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Дальнейшее развитие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35E939-9B00-034E-A291-7A3A64044652}"/>
              </a:ext>
            </a:extLst>
          </p:cNvPr>
          <p:cNvSpPr txBox="1"/>
          <p:nvPr/>
        </p:nvSpPr>
        <p:spPr>
          <a:xfrm>
            <a:off x="1143000" y="2460968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RNN</a:t>
            </a:r>
            <a:endParaRPr lang="ru-RU" sz="1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018B17-4DB4-6245-A9CB-98768997667C}"/>
              </a:ext>
            </a:extLst>
          </p:cNvPr>
          <p:cNvSpPr txBox="1"/>
          <p:nvPr/>
        </p:nvSpPr>
        <p:spPr>
          <a:xfrm>
            <a:off x="2362200" y="1752076"/>
            <a:ext cx="1099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LSTM</a:t>
            </a:r>
            <a:endParaRPr lang="ru-RU" sz="1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8CB8FB-FBC2-2245-BA1A-D592E7D88C12}"/>
              </a:ext>
            </a:extLst>
          </p:cNvPr>
          <p:cNvSpPr txBox="1"/>
          <p:nvPr/>
        </p:nvSpPr>
        <p:spPr>
          <a:xfrm>
            <a:off x="3570531" y="1478736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GRU</a:t>
            </a:r>
            <a:endParaRPr lang="ru-RU" sz="1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2EE987-327B-8F49-BDE5-71D05D8367B3}"/>
              </a:ext>
            </a:extLst>
          </p:cNvPr>
          <p:cNvSpPr txBox="1"/>
          <p:nvPr/>
        </p:nvSpPr>
        <p:spPr>
          <a:xfrm>
            <a:off x="4267200" y="1290797"/>
            <a:ext cx="1409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Bi-LSTM</a:t>
            </a:r>
            <a:endParaRPr lang="ru-RU" sz="1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8101B7-22E2-F04E-A6F1-042CCDA40A06}"/>
              </a:ext>
            </a:extLst>
          </p:cNvPr>
          <p:cNvSpPr txBox="1"/>
          <p:nvPr/>
        </p:nvSpPr>
        <p:spPr>
          <a:xfrm>
            <a:off x="5308537" y="961274"/>
            <a:ext cx="1016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Encoder-decoder</a:t>
            </a:r>
            <a:endParaRPr lang="ru-RU" sz="1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9708E9-F684-824A-BF13-FEF044ABECB3}"/>
              </a:ext>
            </a:extLst>
          </p:cNvPr>
          <p:cNvSpPr txBox="1"/>
          <p:nvPr/>
        </p:nvSpPr>
        <p:spPr>
          <a:xfrm>
            <a:off x="6497282" y="1081519"/>
            <a:ext cx="1932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Transformer</a:t>
            </a:r>
            <a:endParaRPr lang="ru-RU" sz="1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830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Практика</a:t>
            </a:r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5066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757382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Список материалов для изучения</a:t>
            </a:r>
            <a:endParaRPr dirty="0"/>
          </a:p>
        </p:txBody>
      </p:sp>
      <p:sp>
        <p:nvSpPr>
          <p:cNvPr id="408" name="Google Shape;408;p71"/>
          <p:cNvSpPr txBox="1">
            <a:spLocks noGrp="1"/>
          </p:cNvSpPr>
          <p:nvPr>
            <p:ph type="body" idx="4294967295"/>
          </p:nvPr>
        </p:nvSpPr>
        <p:spPr>
          <a:xfrm>
            <a:off x="381000" y="895350"/>
            <a:ext cx="8610600" cy="39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en-US" sz="1300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ru-RU" sz="1900" b="1" dirty="0" err="1"/>
              <a:t>Токенизация</a:t>
            </a:r>
            <a:endParaRPr lang="en-US" sz="1900" b="1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ru-RU" sz="1400" dirty="0" err="1"/>
              <a:t>Токенизация</a:t>
            </a:r>
            <a:r>
              <a:rPr lang="ru-RU" sz="1400" dirty="0"/>
              <a:t> на слова </a:t>
            </a:r>
            <a:r>
              <a:rPr lang="en-US" sz="1400" dirty="0">
                <a:hlinkClick r:id="rId3"/>
              </a:rPr>
              <a:t>https://</a:t>
            </a:r>
            <a:r>
              <a:rPr lang="en-US" sz="1400" dirty="0" err="1">
                <a:hlinkClick r:id="rId3"/>
              </a:rPr>
              <a:t>alexanderdyakonov.wordpress.com</a:t>
            </a:r>
            <a:r>
              <a:rPr lang="en-US" sz="1400" dirty="0">
                <a:hlinkClick r:id="rId3"/>
              </a:rPr>
              <a:t>/2019/11/29/</a:t>
            </a:r>
            <a:r>
              <a:rPr lang="ru-RU" sz="1400" dirty="0" err="1">
                <a:hlinkClick r:id="rId3"/>
              </a:rPr>
              <a:t>токенизация</a:t>
            </a:r>
            <a:r>
              <a:rPr lang="ru-RU" sz="1400" dirty="0">
                <a:hlinkClick r:id="rId3"/>
              </a:rPr>
              <a:t>-на-</a:t>
            </a:r>
            <a:r>
              <a:rPr lang="ru-RU" sz="1400" dirty="0" err="1">
                <a:hlinkClick r:id="rId3"/>
              </a:rPr>
              <a:t>подслова</a:t>
            </a:r>
            <a:r>
              <a:rPr lang="ru-RU" sz="1400" dirty="0">
                <a:hlinkClick r:id="rId3"/>
              </a:rPr>
              <a:t>-</a:t>
            </a:r>
            <a:r>
              <a:rPr lang="en-US" sz="1400" dirty="0">
                <a:hlinkClick r:id="rId3"/>
              </a:rPr>
              <a:t>subword-tokenization/</a:t>
            </a:r>
            <a:r>
              <a:rPr lang="ru-RU" sz="1400" dirty="0"/>
              <a:t> </a:t>
            </a:r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ru-RU" sz="1900" b="1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en-US" sz="1900" b="1" dirty="0"/>
              <a:t>LSTM</a:t>
            </a:r>
            <a:r>
              <a:rPr lang="ru-RU" sz="1700" b="1" dirty="0"/>
              <a:t> </a:t>
            </a:r>
            <a:endParaRPr lang="en-US" sz="1700" b="1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4"/>
              </a:rPr>
              <a:t>https://habr.com/ru/companies/wunderfund/articles/331310/</a:t>
            </a:r>
            <a:r>
              <a:rPr lang="en-US" sz="1300" dirty="0"/>
              <a:t>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5"/>
              </a:rPr>
              <a:t>https://habr.com/ru/articles/561082/</a:t>
            </a:r>
            <a:r>
              <a:rPr lang="en-US" sz="1300" dirty="0"/>
              <a:t>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6"/>
              </a:rPr>
              <a:t>https://medium.com/@ottaviocalzone/an-intuitive-explanation-of-lstm-a035eb6ab42c</a:t>
            </a:r>
            <a:r>
              <a:rPr lang="en-US" sz="1300" dirty="0"/>
              <a:t> </a:t>
            </a:r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ru-RU" sz="1900" b="1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en-GB" sz="13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Рефлексия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7372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dirty="0"/>
              <a:t>Рефлексия</a:t>
            </a:r>
            <a:endParaRPr dirty="0"/>
          </a:p>
        </p:txBody>
      </p:sp>
      <p:pic>
        <p:nvPicPr>
          <p:cNvPr id="486" name="Google Shape;486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114" y="2019850"/>
            <a:ext cx="828522" cy="828504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75"/>
          <p:cNvSpPr txBox="1"/>
          <p:nvPr/>
        </p:nvSpPr>
        <p:spPr>
          <a:xfrm>
            <a:off x="1700240" y="2364004"/>
            <a:ext cx="4672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 какими впечатлениями уходите с вебинара?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75"/>
          <p:cNvSpPr txBox="1"/>
          <p:nvPr/>
        </p:nvSpPr>
        <p:spPr>
          <a:xfrm>
            <a:off x="1700240" y="3414189"/>
            <a:ext cx="4996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 будете применять на практике то,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узнали на вебинаре?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9" name="Google Shape;489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950" y="3330152"/>
            <a:ext cx="845250" cy="84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6"/>
          <p:cNvSpPr txBox="1">
            <a:spLocks noGrp="1"/>
          </p:cNvSpPr>
          <p:nvPr>
            <p:ph type="title"/>
          </p:nvPr>
        </p:nvSpPr>
        <p:spPr>
          <a:xfrm>
            <a:off x="956224" y="396394"/>
            <a:ext cx="7730575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800" dirty="0"/>
              <a:t>Заполните, пожалуйста,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опрос о занятии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по ссылке в чате</a:t>
            </a:r>
            <a:endParaRPr sz="38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209" name="Google Shape;209;p48"/>
          <p:cNvSpPr txBox="1">
            <a:spLocks noGrp="1"/>
          </p:cNvSpPr>
          <p:nvPr>
            <p:ph type="subTitle" idx="3"/>
          </p:nvPr>
        </p:nvSpPr>
        <p:spPr>
          <a:xfrm>
            <a:off x="3082400" y="2701811"/>
            <a:ext cx="5095500" cy="19848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</a:t>
            </a: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 в НИИ ПАО Газпром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Анализ временных рядов, эволюционное развитие сложных систем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+7 (916) 156-07-82 (</a:t>
            </a:r>
            <a:r>
              <a:rPr lang="en-US" sz="1150" b="1" dirty="0" err="1"/>
              <a:t>whatsapp</a:t>
            </a:r>
            <a:r>
              <a:rPr lang="en-US" sz="1150" b="1" dirty="0"/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" name="Google Shape;499;p77">
            <a:extLst>
              <a:ext uri="{FF2B5EF4-FFF2-40B4-BE49-F238E27FC236}">
                <a16:creationId xmlns:a16="http://schemas.microsoft.com/office/drawing/2014/main" id="{582ECAAA-AF1D-254F-9EEA-3E6087D018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Aft>
                <a:spcPts val="0"/>
              </a:spcAft>
              <a:buSzPts val="3200"/>
              <a:buNone/>
            </a:pPr>
            <a:r>
              <a:rPr lang="ru-RU" dirty="0"/>
              <a:t>Приходите на следующие вебинары</a:t>
            </a:r>
            <a:br>
              <a:rPr lang="ru-RU" dirty="0"/>
            </a:br>
            <a:r>
              <a:rPr lang="ru-RU" sz="1800" dirty="0"/>
              <a:t>1</a:t>
            </a:r>
            <a:r>
              <a:rPr lang="en-US" sz="1800" dirty="0"/>
              <a:t>8.12 – </a:t>
            </a:r>
            <a:r>
              <a:rPr lang="ru-RU" sz="1800" dirty="0" err="1"/>
              <a:t>Сверточные</a:t>
            </a:r>
            <a:r>
              <a:rPr lang="ru-RU" sz="1800" dirty="0"/>
              <a:t> сети</a:t>
            </a:r>
            <a:endParaRPr dirty="0"/>
          </a:p>
        </p:txBody>
      </p:sp>
      <p:sp>
        <p:nvSpPr>
          <p:cNvPr id="13" name="Google Shape;500;p77">
            <a:extLst>
              <a:ext uri="{FF2B5EF4-FFF2-40B4-BE49-F238E27FC236}">
                <a16:creationId xmlns:a16="http://schemas.microsoft.com/office/drawing/2014/main" id="{E0455609-6D75-8B47-AD05-D96CCF37ECC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-RU" dirty="0"/>
              <a:t>Спасибо за внимание!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1303AF-03ED-4942-AD0B-371ABDC3B8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06987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3575" y="387492"/>
            <a:ext cx="5865017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Правила</a:t>
            </a:r>
            <a:r>
              <a:rPr sz="3200" spc="-60" dirty="0"/>
              <a:t> </a:t>
            </a:r>
            <a:r>
              <a:rPr sz="3200" dirty="0"/>
              <a:t>вебинара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7650" y="3951280"/>
            <a:ext cx="692621" cy="6926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7650" y="1281613"/>
            <a:ext cx="692621" cy="6926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7650" y="3061405"/>
            <a:ext cx="692621" cy="6925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7650" y="2171509"/>
            <a:ext cx="692621" cy="69261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8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Активно </a:t>
            </a:r>
            <a:r>
              <a:rPr dirty="0"/>
              <a:t> </a:t>
            </a:r>
            <a:r>
              <a:rPr spc="-25" dirty="0"/>
              <a:t>участ</a:t>
            </a:r>
            <a:r>
              <a:rPr spc="-30" dirty="0"/>
              <a:t>в</a:t>
            </a:r>
            <a:r>
              <a:rPr spc="-55" dirty="0"/>
              <a:t>у</a:t>
            </a:r>
            <a:r>
              <a:rPr spc="-5" dirty="0"/>
              <a:t>ем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 dirty="0"/>
          </a:p>
          <a:p>
            <a:pPr marL="12700" marR="280670">
              <a:lnSpc>
                <a:spcPct val="100000"/>
              </a:lnSpc>
            </a:pPr>
            <a:r>
              <a:rPr spc="-35" dirty="0"/>
              <a:t>Off-topic </a:t>
            </a:r>
            <a:r>
              <a:rPr spc="-10" dirty="0"/>
              <a:t>обсуждаем </a:t>
            </a:r>
            <a:r>
              <a:rPr spc="-360" dirty="0"/>
              <a:t> </a:t>
            </a:r>
            <a:r>
              <a:rPr dirty="0"/>
              <a:t>в</a:t>
            </a:r>
            <a:r>
              <a:rPr spc="-15" dirty="0"/>
              <a:t> </a:t>
            </a:r>
            <a:r>
              <a:rPr spc="-10" dirty="0"/>
              <a:t>учебной</a:t>
            </a:r>
            <a:r>
              <a:rPr spc="-15" dirty="0"/>
              <a:t> </a:t>
            </a:r>
            <a:r>
              <a:rPr spc="-10" dirty="0"/>
              <a:t>группе</a:t>
            </a:r>
          </a:p>
          <a:p>
            <a:pPr>
              <a:lnSpc>
                <a:spcPct val="100000"/>
              </a:lnSpc>
            </a:pPr>
            <a:endParaRPr sz="1700" dirty="0"/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 dirty="0"/>
          </a:p>
          <a:p>
            <a:pPr marL="12700">
              <a:lnSpc>
                <a:spcPct val="100000"/>
              </a:lnSpc>
            </a:pPr>
            <a:r>
              <a:rPr spc="-35" dirty="0"/>
              <a:t>Задаем</a:t>
            </a:r>
            <a:r>
              <a:rPr spc="-45" dirty="0"/>
              <a:t> </a:t>
            </a:r>
            <a:r>
              <a:rPr spc="-5" dirty="0"/>
              <a:t>вопрос</a:t>
            </a:r>
          </a:p>
          <a:p>
            <a:pPr marL="12700">
              <a:lnSpc>
                <a:spcPct val="100000"/>
              </a:lnSpc>
            </a:pPr>
            <a:r>
              <a:rPr dirty="0" err="1"/>
              <a:t>в</a:t>
            </a:r>
            <a:r>
              <a:rPr spc="-20" dirty="0"/>
              <a:t> </a:t>
            </a:r>
            <a:r>
              <a:rPr spc="-30" dirty="0" err="1"/>
              <a:t>чат</a:t>
            </a:r>
            <a:endParaRPr spc="-5" dirty="0"/>
          </a:p>
          <a:p>
            <a:pPr>
              <a:lnSpc>
                <a:spcPct val="100000"/>
              </a:lnSpc>
            </a:pPr>
            <a:endParaRPr sz="1700" dirty="0"/>
          </a:p>
          <a:p>
            <a:pPr marL="12700" marR="5080">
              <a:lnSpc>
                <a:spcPct val="100000"/>
              </a:lnSpc>
              <a:spcBef>
                <a:spcPts val="1515"/>
              </a:spcBef>
            </a:pPr>
            <a:r>
              <a:rPr spc="-10" dirty="0"/>
              <a:t>Вопросы </a:t>
            </a:r>
            <a:r>
              <a:rPr spc="5" dirty="0"/>
              <a:t>вижу </a:t>
            </a:r>
            <a:r>
              <a:rPr dirty="0"/>
              <a:t>в </a:t>
            </a:r>
            <a:r>
              <a:rPr spc="-35" dirty="0"/>
              <a:t>чате, </a:t>
            </a:r>
            <a:r>
              <a:rPr spc="-30" dirty="0"/>
              <a:t> </a:t>
            </a:r>
            <a:r>
              <a:rPr spc="-15" dirty="0"/>
              <a:t>могу</a:t>
            </a:r>
            <a:r>
              <a:rPr spc="-20" dirty="0"/>
              <a:t> </a:t>
            </a:r>
            <a:r>
              <a:rPr spc="-25" dirty="0"/>
              <a:t>ответить</a:t>
            </a:r>
            <a:r>
              <a:rPr spc="-20" dirty="0"/>
              <a:t> </a:t>
            </a:r>
            <a:r>
              <a:rPr spc="5" dirty="0"/>
              <a:t>не</a:t>
            </a:r>
            <a:r>
              <a:rPr spc="-15" dirty="0"/>
              <a:t> </a:t>
            </a:r>
            <a:r>
              <a:rPr spc="-30" dirty="0"/>
              <a:t>сразу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6046275" y="0"/>
            <a:ext cx="3097530" cy="5135880"/>
            <a:chOff x="6046275" y="0"/>
            <a:chExt cx="3097530" cy="5135880"/>
          </a:xfrm>
        </p:grpSpPr>
        <p:sp>
          <p:nvSpPr>
            <p:cNvPr id="10" name="object 10"/>
            <p:cNvSpPr/>
            <p:nvPr/>
          </p:nvSpPr>
          <p:spPr>
            <a:xfrm>
              <a:off x="6046275" y="0"/>
              <a:ext cx="3097530" cy="5135880"/>
            </a:xfrm>
            <a:custGeom>
              <a:avLst/>
              <a:gdLst/>
              <a:ahLst/>
              <a:cxnLst/>
              <a:rect l="l" t="t" r="r" b="b"/>
              <a:pathLst>
                <a:path w="3097529" h="5135880">
                  <a:moveTo>
                    <a:pt x="3097499" y="5135450"/>
                  </a:moveTo>
                  <a:lnTo>
                    <a:pt x="0" y="5135450"/>
                  </a:lnTo>
                  <a:lnTo>
                    <a:pt x="0" y="0"/>
                  </a:lnTo>
                  <a:lnTo>
                    <a:pt x="3097499" y="0"/>
                  </a:lnTo>
                  <a:lnTo>
                    <a:pt x="3097499" y="513545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38592" y="1912031"/>
              <a:ext cx="330301" cy="33030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38592" y="2392126"/>
              <a:ext cx="330301" cy="33030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8592" y="2872220"/>
              <a:ext cx="330301" cy="33030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38592" y="3352314"/>
              <a:ext cx="330301" cy="33030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38592" y="3832409"/>
              <a:ext cx="330301" cy="3303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38592" y="4312502"/>
              <a:ext cx="330301" cy="330302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591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Условные </a:t>
            </a:r>
            <a:r>
              <a:rPr spc="-5" dirty="0"/>
              <a:t> </a:t>
            </a:r>
            <a:r>
              <a:rPr spc="-10" dirty="0"/>
              <a:t>обозначения</a:t>
            </a:r>
          </a:p>
          <a:p>
            <a:pPr marL="497840">
              <a:lnSpc>
                <a:spcPct val="100000"/>
              </a:lnSpc>
              <a:spcBef>
                <a:spcPts val="1895"/>
              </a:spcBef>
            </a:pPr>
            <a:r>
              <a:rPr sz="1100" b="0" spc="-10" dirty="0">
                <a:latin typeface="Roboto"/>
                <a:cs typeface="Roboto"/>
              </a:rPr>
              <a:t>Индивидуально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Roboto"/>
              <a:cs typeface="Roboto"/>
            </a:endParaRPr>
          </a:p>
          <a:p>
            <a:pPr marL="497840" marR="5080">
              <a:lnSpc>
                <a:spcPct val="100000"/>
              </a:lnSpc>
              <a:spcBef>
                <a:spcPts val="5"/>
              </a:spcBef>
            </a:pPr>
            <a:r>
              <a:rPr sz="1100" b="0" spc="-15" dirty="0">
                <a:latin typeface="Roboto"/>
                <a:cs typeface="Roboto"/>
              </a:rPr>
              <a:t>Время, необходимое </a:t>
            </a:r>
            <a:r>
              <a:rPr sz="1100" b="0" spc="-26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на</a:t>
            </a:r>
            <a:r>
              <a:rPr sz="1100" b="0" spc="-10" dirty="0">
                <a:latin typeface="Roboto"/>
                <a:cs typeface="Roboto"/>
              </a:rPr>
              <a:t> </a:t>
            </a:r>
            <a:r>
              <a:rPr sz="1100" b="0" spc="-15" dirty="0">
                <a:latin typeface="Roboto"/>
                <a:cs typeface="Roboto"/>
              </a:rPr>
              <a:t>активность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</a:pPr>
            <a:r>
              <a:rPr sz="1100" b="0" dirty="0">
                <a:latin typeface="Roboto"/>
                <a:cs typeface="Roboto"/>
              </a:rPr>
              <a:t>Пишем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dirty="0">
                <a:latin typeface="Roboto"/>
                <a:cs typeface="Roboto"/>
              </a:rPr>
              <a:t>в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spc="-25" dirty="0">
                <a:latin typeface="Roboto"/>
                <a:cs typeface="Roboto"/>
              </a:rPr>
              <a:t>чат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  <a:spcBef>
                <a:spcPts val="950"/>
              </a:spcBef>
            </a:pPr>
            <a:r>
              <a:rPr sz="1100" b="0" spc="-20" dirty="0">
                <a:latin typeface="Roboto"/>
                <a:cs typeface="Roboto"/>
              </a:rPr>
              <a:t>Говорим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голосом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  <a:spcBef>
                <a:spcPts val="805"/>
              </a:spcBef>
            </a:pPr>
            <a:r>
              <a:rPr sz="1100" b="0" spc="-15" dirty="0">
                <a:latin typeface="Roboto"/>
                <a:cs typeface="Roboto"/>
              </a:rPr>
              <a:t>Документ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>
              <a:latin typeface="Roboto"/>
              <a:cs typeface="Roboto"/>
            </a:endParaRPr>
          </a:p>
          <a:p>
            <a:pPr marL="497840" marR="161925">
              <a:lnSpc>
                <a:spcPct val="100000"/>
              </a:lnSpc>
            </a:pPr>
            <a:r>
              <a:rPr sz="1100" b="0" spc="-25" dirty="0">
                <a:latin typeface="Roboto"/>
                <a:cs typeface="Roboto"/>
              </a:rPr>
              <a:t>Ответьте </a:t>
            </a:r>
            <a:r>
              <a:rPr sz="1100" b="0" spc="-5" dirty="0">
                <a:latin typeface="Roboto"/>
                <a:cs typeface="Roboto"/>
              </a:rPr>
              <a:t>себе </a:t>
            </a:r>
            <a:r>
              <a:rPr sz="1100" b="0" spc="10" dirty="0">
                <a:latin typeface="Roboto"/>
                <a:cs typeface="Roboto"/>
              </a:rPr>
              <a:t>или </a:t>
            </a:r>
            <a:r>
              <a:rPr sz="1100" b="0" spc="-260" dirty="0">
                <a:latin typeface="Roboto"/>
                <a:cs typeface="Roboto"/>
              </a:rPr>
              <a:t> </a:t>
            </a:r>
            <a:r>
              <a:rPr sz="1100" b="0" spc="-25" dirty="0">
                <a:latin typeface="Roboto"/>
                <a:cs typeface="Roboto"/>
              </a:rPr>
              <a:t>задайте</a:t>
            </a:r>
            <a:r>
              <a:rPr sz="1100" b="0" spc="-2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вопрос</a:t>
            </a:r>
            <a:endParaRPr sz="11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6225366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Карта</a:t>
            </a:r>
            <a:r>
              <a:rPr spc="-65" dirty="0"/>
              <a:t> </a:t>
            </a:r>
            <a:r>
              <a:rPr spc="-15" dirty="0"/>
              <a:t>курса</a:t>
            </a:r>
          </a:p>
        </p:txBody>
      </p:sp>
      <p:sp>
        <p:nvSpPr>
          <p:cNvPr id="3" name="object 3"/>
          <p:cNvSpPr/>
          <p:nvPr/>
        </p:nvSpPr>
        <p:spPr>
          <a:xfrm>
            <a:off x="5805201" y="627324"/>
            <a:ext cx="2473325" cy="579755"/>
          </a:xfrm>
          <a:custGeom>
            <a:avLst/>
            <a:gdLst/>
            <a:ahLst/>
            <a:cxnLst/>
            <a:rect l="l" t="t" r="r" b="b"/>
            <a:pathLst>
              <a:path w="2473325" h="579755">
                <a:moveTo>
                  <a:pt x="23766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376647" y="0"/>
                </a:lnTo>
                <a:lnTo>
                  <a:pt x="2430215" y="16221"/>
                </a:lnTo>
                <a:lnTo>
                  <a:pt x="2465850" y="59603"/>
                </a:lnTo>
                <a:lnTo>
                  <a:pt x="2473199" y="96551"/>
                </a:lnTo>
                <a:lnTo>
                  <a:pt x="2473199" y="482747"/>
                </a:lnTo>
                <a:lnTo>
                  <a:pt x="2465612" y="520330"/>
                </a:lnTo>
                <a:lnTo>
                  <a:pt x="2444920" y="551020"/>
                </a:lnTo>
                <a:lnTo>
                  <a:pt x="2414230" y="571712"/>
                </a:lnTo>
                <a:lnTo>
                  <a:pt x="2376647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spc="-20" dirty="0">
                <a:latin typeface="Roboto"/>
                <a:cs typeface="Roboto"/>
              </a:rPr>
              <a:t>Продвинутые методы машинного обучения</a:t>
            </a:r>
          </a:p>
        </p:txBody>
      </p:sp>
      <p:sp>
        <p:nvSpPr>
          <p:cNvPr id="5" name="object 5"/>
          <p:cNvSpPr/>
          <p:nvPr/>
        </p:nvSpPr>
        <p:spPr>
          <a:xfrm>
            <a:off x="1897874" y="1638275"/>
            <a:ext cx="2473325" cy="579755"/>
          </a:xfrm>
          <a:custGeom>
            <a:avLst/>
            <a:gdLst/>
            <a:ahLst/>
            <a:cxnLst/>
            <a:rect l="l" t="t" r="r" b="b"/>
            <a:pathLst>
              <a:path w="2473325" h="579755">
                <a:moveTo>
                  <a:pt x="23766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376647" y="0"/>
                </a:lnTo>
                <a:lnTo>
                  <a:pt x="2430215" y="16221"/>
                </a:lnTo>
                <a:lnTo>
                  <a:pt x="2465850" y="59603"/>
                </a:lnTo>
                <a:lnTo>
                  <a:pt x="2473199" y="96551"/>
                </a:lnTo>
                <a:lnTo>
                  <a:pt x="2473199" y="482747"/>
                </a:lnTo>
                <a:lnTo>
                  <a:pt x="2465612" y="520330"/>
                </a:lnTo>
                <a:lnTo>
                  <a:pt x="2444920" y="551020"/>
                </a:lnTo>
                <a:lnTo>
                  <a:pt x="2414230" y="571712"/>
                </a:lnTo>
                <a:lnTo>
                  <a:pt x="2376647" y="579299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ru-RU" sz="1400" spc="-10" dirty="0">
                <a:latin typeface="Roboto"/>
                <a:cs typeface="Roboto"/>
              </a:rPr>
              <a:t>Введение </a:t>
            </a:r>
            <a:r>
              <a:rPr lang="ru-RU" sz="1400" spc="-10">
                <a:latin typeface="Roboto"/>
                <a:cs typeface="Roboto"/>
              </a:rPr>
              <a:t>в </a:t>
            </a:r>
            <a:r>
              <a:rPr lang="en-US" sz="1400" spc="-10">
                <a:latin typeface="Roboto"/>
                <a:cs typeface="Roboto"/>
              </a:rPr>
              <a:t>Deep Learning</a:t>
            </a:r>
            <a:endParaRPr lang="en-US" sz="1400" spc="-10" dirty="0">
              <a:latin typeface="Roboto"/>
              <a:cs typeface="Robo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05882" y="1847802"/>
            <a:ext cx="2203450" cy="579755"/>
          </a:xfrm>
          <a:custGeom>
            <a:avLst/>
            <a:gdLst/>
            <a:ahLst/>
            <a:cxnLst/>
            <a:rect l="l" t="t" r="r" b="b"/>
            <a:pathLst>
              <a:path w="2203450" h="579755">
                <a:moveTo>
                  <a:pt x="2106648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106648" y="0"/>
                </a:lnTo>
                <a:lnTo>
                  <a:pt x="2160214" y="16221"/>
                </a:lnTo>
                <a:lnTo>
                  <a:pt x="2195850" y="59603"/>
                </a:lnTo>
                <a:lnTo>
                  <a:pt x="2203199" y="96551"/>
                </a:lnTo>
                <a:lnTo>
                  <a:pt x="2203199" y="482747"/>
                </a:lnTo>
                <a:lnTo>
                  <a:pt x="2195612" y="520330"/>
                </a:lnTo>
                <a:lnTo>
                  <a:pt x="2174920" y="551020"/>
                </a:lnTo>
                <a:lnTo>
                  <a:pt x="2144230" y="571712"/>
                </a:lnTo>
                <a:lnTo>
                  <a:pt x="2106648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spc="-20" dirty="0">
                <a:latin typeface="Roboto"/>
                <a:cs typeface="Roboto"/>
              </a:rPr>
              <a:t>Сбор данных. Анализ текстовых данных</a:t>
            </a:r>
            <a:endParaRPr sz="1400" spc="-20" dirty="0">
              <a:latin typeface="Roboto"/>
              <a:cs typeface="Robo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16500" y="3022737"/>
            <a:ext cx="2971165" cy="579755"/>
          </a:xfrm>
          <a:custGeom>
            <a:avLst/>
            <a:gdLst/>
            <a:ahLst/>
            <a:cxnLst/>
            <a:rect l="l" t="t" r="r" b="b"/>
            <a:pathLst>
              <a:path w="2971165" h="579754">
                <a:moveTo>
                  <a:pt x="28740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874047" y="0"/>
                </a:lnTo>
                <a:lnTo>
                  <a:pt x="2927615" y="16221"/>
                </a:lnTo>
                <a:lnTo>
                  <a:pt x="2963250" y="59603"/>
                </a:lnTo>
                <a:lnTo>
                  <a:pt x="2970599" y="96551"/>
                </a:lnTo>
                <a:lnTo>
                  <a:pt x="2970599" y="482747"/>
                </a:lnTo>
                <a:lnTo>
                  <a:pt x="2963012" y="520330"/>
                </a:lnTo>
                <a:lnTo>
                  <a:pt x="2942320" y="551020"/>
                </a:lnTo>
                <a:lnTo>
                  <a:pt x="2911630" y="571712"/>
                </a:lnTo>
                <a:lnTo>
                  <a:pt x="2874047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b="0" i="0" u="none" strike="noStrike" dirty="0">
                <a:effectLst/>
                <a:latin typeface="roboto" panose="02000000000000000000" pitchFamily="2" charset="0"/>
              </a:rPr>
              <a:t>Рекомендательные системы</a:t>
            </a:r>
          </a:p>
        </p:txBody>
      </p:sp>
      <p:sp>
        <p:nvSpPr>
          <p:cNvPr id="11" name="object 11"/>
          <p:cNvSpPr/>
          <p:nvPr/>
        </p:nvSpPr>
        <p:spPr>
          <a:xfrm>
            <a:off x="5840299" y="2778634"/>
            <a:ext cx="2473325" cy="579755"/>
          </a:xfrm>
          <a:custGeom>
            <a:avLst/>
            <a:gdLst/>
            <a:ahLst/>
            <a:cxnLst/>
            <a:rect l="l" t="t" r="r" b="b"/>
            <a:pathLst>
              <a:path w="2473325" h="579754">
                <a:moveTo>
                  <a:pt x="2376647" y="579300"/>
                </a:moveTo>
                <a:lnTo>
                  <a:pt x="96551" y="579300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8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376647" y="0"/>
                </a:lnTo>
                <a:lnTo>
                  <a:pt x="2430215" y="16221"/>
                </a:lnTo>
                <a:lnTo>
                  <a:pt x="2465850" y="59603"/>
                </a:lnTo>
                <a:lnTo>
                  <a:pt x="2473200" y="96551"/>
                </a:lnTo>
                <a:lnTo>
                  <a:pt x="2473200" y="482748"/>
                </a:lnTo>
                <a:lnTo>
                  <a:pt x="2465612" y="520330"/>
                </a:lnTo>
                <a:lnTo>
                  <a:pt x="2444920" y="551020"/>
                </a:lnTo>
                <a:lnTo>
                  <a:pt x="2414230" y="571712"/>
                </a:lnTo>
                <a:lnTo>
                  <a:pt x="2376647" y="57930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b="0" i="0" u="none" strike="noStrike" dirty="0">
                <a:effectLst/>
                <a:latin typeface="roboto" panose="02000000000000000000" pitchFamily="2" charset="0"/>
              </a:rPr>
              <a:t>Анализ временных рядов</a:t>
            </a:r>
          </a:p>
        </p:txBody>
      </p:sp>
      <p:sp>
        <p:nvSpPr>
          <p:cNvPr id="14" name="object 14"/>
          <p:cNvSpPr/>
          <p:nvPr/>
        </p:nvSpPr>
        <p:spPr>
          <a:xfrm>
            <a:off x="1472660" y="916975"/>
            <a:ext cx="4332605" cy="1220470"/>
          </a:xfrm>
          <a:custGeom>
            <a:avLst/>
            <a:gdLst/>
            <a:ahLst/>
            <a:cxnLst/>
            <a:rect l="l" t="t" r="r" b="b"/>
            <a:pathLst>
              <a:path w="4332605" h="1220470">
                <a:moveTo>
                  <a:pt x="2898413" y="1010949"/>
                </a:moveTo>
                <a:lnTo>
                  <a:pt x="2964258" y="1012817"/>
                </a:lnTo>
                <a:lnTo>
                  <a:pt x="3023231" y="1018131"/>
                </a:lnTo>
                <a:lnTo>
                  <a:pt x="3076192" y="1026461"/>
                </a:lnTo>
                <a:lnTo>
                  <a:pt x="3124000" y="1037376"/>
                </a:lnTo>
                <a:lnTo>
                  <a:pt x="3167514" y="1050445"/>
                </a:lnTo>
                <a:lnTo>
                  <a:pt x="3207593" y="1065238"/>
                </a:lnTo>
                <a:lnTo>
                  <a:pt x="3245096" y="1081324"/>
                </a:lnTo>
                <a:lnTo>
                  <a:pt x="3280884" y="1098271"/>
                </a:lnTo>
                <a:lnTo>
                  <a:pt x="3315813" y="1115649"/>
                </a:lnTo>
                <a:lnTo>
                  <a:pt x="3350745" y="1133028"/>
                </a:lnTo>
                <a:lnTo>
                  <a:pt x="3386537" y="1149975"/>
                </a:lnTo>
                <a:lnTo>
                  <a:pt x="3424048" y="1166061"/>
                </a:lnTo>
                <a:lnTo>
                  <a:pt x="3464138" y="1180854"/>
                </a:lnTo>
                <a:lnTo>
                  <a:pt x="3507664" y="1193923"/>
                </a:lnTo>
                <a:lnTo>
                  <a:pt x="3555486" y="1204838"/>
                </a:lnTo>
                <a:lnTo>
                  <a:pt x="3608463" y="1213168"/>
                </a:lnTo>
                <a:lnTo>
                  <a:pt x="3667452" y="1218482"/>
                </a:lnTo>
                <a:lnTo>
                  <a:pt x="3733313" y="1220349"/>
                </a:lnTo>
              </a:path>
              <a:path w="4332605" h="1220470">
                <a:moveTo>
                  <a:pt x="4332540" y="0"/>
                </a:moveTo>
                <a:lnTo>
                  <a:pt x="4257836" y="109"/>
                </a:lnTo>
                <a:lnTo>
                  <a:pt x="4183563" y="436"/>
                </a:lnTo>
                <a:lnTo>
                  <a:pt x="4109729" y="978"/>
                </a:lnTo>
                <a:lnTo>
                  <a:pt x="4036339" y="1732"/>
                </a:lnTo>
                <a:lnTo>
                  <a:pt x="3963400" y="2696"/>
                </a:lnTo>
                <a:lnTo>
                  <a:pt x="3890918" y="3866"/>
                </a:lnTo>
                <a:lnTo>
                  <a:pt x="3818900" y="5241"/>
                </a:lnTo>
                <a:lnTo>
                  <a:pt x="3747352" y="6817"/>
                </a:lnTo>
                <a:lnTo>
                  <a:pt x="3676281" y="8593"/>
                </a:lnTo>
                <a:lnTo>
                  <a:pt x="3605692" y="10564"/>
                </a:lnTo>
                <a:lnTo>
                  <a:pt x="3535592" y="12729"/>
                </a:lnTo>
                <a:lnTo>
                  <a:pt x="3465987" y="15085"/>
                </a:lnTo>
                <a:lnTo>
                  <a:pt x="3396885" y="17630"/>
                </a:lnTo>
                <a:lnTo>
                  <a:pt x="3328291" y="20360"/>
                </a:lnTo>
                <a:lnTo>
                  <a:pt x="3260211" y="23273"/>
                </a:lnTo>
                <a:lnTo>
                  <a:pt x="3192652" y="26366"/>
                </a:lnTo>
                <a:lnTo>
                  <a:pt x="3125621" y="29637"/>
                </a:lnTo>
                <a:lnTo>
                  <a:pt x="3059124" y="33083"/>
                </a:lnTo>
                <a:lnTo>
                  <a:pt x="2993166" y="36702"/>
                </a:lnTo>
                <a:lnTo>
                  <a:pt x="2927755" y="40490"/>
                </a:lnTo>
                <a:lnTo>
                  <a:pt x="2862897" y="44445"/>
                </a:lnTo>
                <a:lnTo>
                  <a:pt x="2798599" y="48565"/>
                </a:lnTo>
                <a:lnTo>
                  <a:pt x="2734866" y="52847"/>
                </a:lnTo>
                <a:lnTo>
                  <a:pt x="2671705" y="57287"/>
                </a:lnTo>
                <a:lnTo>
                  <a:pt x="2609122" y="61884"/>
                </a:lnTo>
                <a:lnTo>
                  <a:pt x="2547124" y="66635"/>
                </a:lnTo>
                <a:lnTo>
                  <a:pt x="2485717" y="71538"/>
                </a:lnTo>
                <a:lnTo>
                  <a:pt x="2424908" y="76588"/>
                </a:lnTo>
                <a:lnTo>
                  <a:pt x="2364702" y="81785"/>
                </a:lnTo>
                <a:lnTo>
                  <a:pt x="2305107" y="87125"/>
                </a:lnTo>
                <a:lnTo>
                  <a:pt x="2246128" y="92605"/>
                </a:lnTo>
                <a:lnTo>
                  <a:pt x="2187773" y="98223"/>
                </a:lnTo>
                <a:lnTo>
                  <a:pt x="2130046" y="103977"/>
                </a:lnTo>
                <a:lnTo>
                  <a:pt x="2072956" y="109863"/>
                </a:lnTo>
                <a:lnTo>
                  <a:pt x="2016508" y="115879"/>
                </a:lnTo>
                <a:lnTo>
                  <a:pt x="1960708" y="122022"/>
                </a:lnTo>
                <a:lnTo>
                  <a:pt x="1905563" y="128291"/>
                </a:lnTo>
                <a:lnTo>
                  <a:pt x="1851079" y="134681"/>
                </a:lnTo>
                <a:lnTo>
                  <a:pt x="1797263" y="141190"/>
                </a:lnTo>
                <a:lnTo>
                  <a:pt x="1744121" y="147816"/>
                </a:lnTo>
                <a:lnTo>
                  <a:pt x="1691659" y="154556"/>
                </a:lnTo>
                <a:lnTo>
                  <a:pt x="1639884" y="161408"/>
                </a:lnTo>
                <a:lnTo>
                  <a:pt x="1588802" y="168368"/>
                </a:lnTo>
                <a:lnTo>
                  <a:pt x="1538420" y="175434"/>
                </a:lnTo>
                <a:lnTo>
                  <a:pt x="1488744" y="182604"/>
                </a:lnTo>
                <a:lnTo>
                  <a:pt x="1439779" y="189875"/>
                </a:lnTo>
                <a:lnTo>
                  <a:pt x="1391534" y="197244"/>
                </a:lnTo>
                <a:lnTo>
                  <a:pt x="1344013" y="204708"/>
                </a:lnTo>
                <a:lnTo>
                  <a:pt x="1297224" y="212265"/>
                </a:lnTo>
                <a:lnTo>
                  <a:pt x="1251173" y="219912"/>
                </a:lnTo>
                <a:lnTo>
                  <a:pt x="1205865" y="227647"/>
                </a:lnTo>
                <a:lnTo>
                  <a:pt x="1161308" y="235466"/>
                </a:lnTo>
                <a:lnTo>
                  <a:pt x="1117509" y="243368"/>
                </a:lnTo>
                <a:lnTo>
                  <a:pt x="1074472" y="251350"/>
                </a:lnTo>
                <a:lnTo>
                  <a:pt x="1032205" y="259408"/>
                </a:lnTo>
                <a:lnTo>
                  <a:pt x="990714" y="267540"/>
                </a:lnTo>
                <a:lnTo>
                  <a:pt x="950005" y="275745"/>
                </a:lnTo>
                <a:lnTo>
                  <a:pt x="910085" y="284018"/>
                </a:lnTo>
                <a:lnTo>
                  <a:pt x="870960" y="292357"/>
                </a:lnTo>
                <a:lnTo>
                  <a:pt x="832637" y="300760"/>
                </a:lnTo>
                <a:lnTo>
                  <a:pt x="795122" y="309224"/>
                </a:lnTo>
                <a:lnTo>
                  <a:pt x="722540" y="326325"/>
                </a:lnTo>
                <a:lnTo>
                  <a:pt x="653266" y="343638"/>
                </a:lnTo>
                <a:lnTo>
                  <a:pt x="587352" y="361141"/>
                </a:lnTo>
                <a:lnTo>
                  <a:pt x="524847" y="378815"/>
                </a:lnTo>
                <a:lnTo>
                  <a:pt x="465803" y="396637"/>
                </a:lnTo>
                <a:lnTo>
                  <a:pt x="410272" y="414586"/>
                </a:lnTo>
                <a:lnTo>
                  <a:pt x="358303" y="432641"/>
                </a:lnTo>
                <a:lnTo>
                  <a:pt x="309948" y="450782"/>
                </a:lnTo>
                <a:lnTo>
                  <a:pt x="265259" y="468986"/>
                </a:lnTo>
                <a:lnTo>
                  <a:pt x="224285" y="487232"/>
                </a:lnTo>
                <a:lnTo>
                  <a:pt x="187079" y="505499"/>
                </a:lnTo>
                <a:lnTo>
                  <a:pt x="135498" y="534649"/>
                </a:lnTo>
                <a:lnTo>
                  <a:pt x="93104" y="563711"/>
                </a:lnTo>
                <a:lnTo>
                  <a:pt x="59356" y="592602"/>
                </a:lnTo>
                <a:lnTo>
                  <a:pt x="33712" y="621233"/>
                </a:lnTo>
                <a:lnTo>
                  <a:pt x="4575" y="677374"/>
                </a:lnTo>
                <a:lnTo>
                  <a:pt x="0" y="704711"/>
                </a:lnTo>
                <a:lnTo>
                  <a:pt x="1366" y="731444"/>
                </a:lnTo>
                <a:lnTo>
                  <a:pt x="19758" y="782754"/>
                </a:lnTo>
                <a:lnTo>
                  <a:pt x="55426" y="830612"/>
                </a:lnTo>
                <a:lnTo>
                  <a:pt x="104041" y="874328"/>
                </a:lnTo>
                <a:lnTo>
                  <a:pt x="161278" y="913213"/>
                </a:lnTo>
                <a:lnTo>
                  <a:pt x="222809" y="946575"/>
                </a:lnTo>
                <a:lnTo>
                  <a:pt x="284307" y="973725"/>
                </a:lnTo>
                <a:lnTo>
                  <a:pt x="341446" y="993973"/>
                </a:lnTo>
                <a:lnTo>
                  <a:pt x="389899" y="1006628"/>
                </a:lnTo>
                <a:lnTo>
                  <a:pt x="409517" y="1009892"/>
                </a:lnTo>
                <a:lnTo>
                  <a:pt x="425340" y="10109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01749" y="4031600"/>
            <a:ext cx="3084195" cy="579755"/>
          </a:xfrm>
          <a:custGeom>
            <a:avLst/>
            <a:gdLst/>
            <a:ahLst/>
            <a:cxnLst/>
            <a:rect l="l" t="t" r="r" b="b"/>
            <a:pathLst>
              <a:path w="3084195" h="579754">
                <a:moveTo>
                  <a:pt x="29871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987147" y="0"/>
                </a:lnTo>
                <a:lnTo>
                  <a:pt x="3040715" y="16221"/>
                </a:lnTo>
                <a:lnTo>
                  <a:pt x="3076350" y="59603"/>
                </a:lnTo>
                <a:lnTo>
                  <a:pt x="3083699" y="96551"/>
                </a:lnTo>
                <a:lnTo>
                  <a:pt x="3083699" y="482747"/>
                </a:lnTo>
                <a:lnTo>
                  <a:pt x="3076112" y="520330"/>
                </a:lnTo>
                <a:lnTo>
                  <a:pt x="3055420" y="551020"/>
                </a:lnTo>
                <a:lnTo>
                  <a:pt x="3024730" y="571712"/>
                </a:lnTo>
                <a:lnTo>
                  <a:pt x="2987147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b="0" i="0" u="none" strike="noStrike" dirty="0">
                <a:effectLst/>
                <a:latin typeface="roboto" panose="02000000000000000000" pitchFamily="2" charset="0"/>
              </a:rPr>
              <a:t>Дополнительные темы</a:t>
            </a:r>
          </a:p>
        </p:txBody>
      </p:sp>
      <p:sp>
        <p:nvSpPr>
          <p:cNvPr id="18" name="object 18"/>
          <p:cNvSpPr/>
          <p:nvPr/>
        </p:nvSpPr>
        <p:spPr>
          <a:xfrm>
            <a:off x="870483" y="2137452"/>
            <a:ext cx="7710805" cy="2184400"/>
          </a:xfrm>
          <a:custGeom>
            <a:avLst/>
            <a:gdLst/>
            <a:ahLst/>
            <a:cxnLst/>
            <a:rect l="l" t="t" r="r" b="b"/>
            <a:pathLst>
              <a:path w="7710805" h="2184400">
                <a:moveTo>
                  <a:pt x="6538599" y="0"/>
                </a:moveTo>
                <a:lnTo>
                  <a:pt x="6604000" y="1019"/>
                </a:lnTo>
                <a:lnTo>
                  <a:pt x="6668319" y="4025"/>
                </a:lnTo>
                <a:lnTo>
                  <a:pt x="6731475" y="8937"/>
                </a:lnTo>
                <a:lnTo>
                  <a:pt x="6793390" y="15677"/>
                </a:lnTo>
                <a:lnTo>
                  <a:pt x="6853985" y="24164"/>
                </a:lnTo>
                <a:lnTo>
                  <a:pt x="6913181" y="34320"/>
                </a:lnTo>
                <a:lnTo>
                  <a:pt x="6970897" y="46065"/>
                </a:lnTo>
                <a:lnTo>
                  <a:pt x="7027055" y="59319"/>
                </a:lnTo>
                <a:lnTo>
                  <a:pt x="7081576" y="74004"/>
                </a:lnTo>
                <a:lnTo>
                  <a:pt x="7134380" y="90039"/>
                </a:lnTo>
                <a:lnTo>
                  <a:pt x="7185389" y="107345"/>
                </a:lnTo>
                <a:lnTo>
                  <a:pt x="7234522" y="125843"/>
                </a:lnTo>
                <a:lnTo>
                  <a:pt x="7281701" y="145453"/>
                </a:lnTo>
                <a:lnTo>
                  <a:pt x="7326847" y="166095"/>
                </a:lnTo>
                <a:lnTo>
                  <a:pt x="7369880" y="187692"/>
                </a:lnTo>
                <a:lnTo>
                  <a:pt x="7410721" y="210162"/>
                </a:lnTo>
                <a:lnTo>
                  <a:pt x="7449291" y="233426"/>
                </a:lnTo>
                <a:lnTo>
                  <a:pt x="7485511" y="257406"/>
                </a:lnTo>
                <a:lnTo>
                  <a:pt x="7519301" y="282021"/>
                </a:lnTo>
                <a:lnTo>
                  <a:pt x="7550582" y="307192"/>
                </a:lnTo>
                <a:lnTo>
                  <a:pt x="7579275" y="332840"/>
                </a:lnTo>
                <a:lnTo>
                  <a:pt x="7628579" y="385248"/>
                </a:lnTo>
                <a:lnTo>
                  <a:pt x="7666581" y="438610"/>
                </a:lnTo>
                <a:lnTo>
                  <a:pt x="7700257" y="515234"/>
                </a:lnTo>
                <a:lnTo>
                  <a:pt x="7709805" y="564510"/>
                </a:lnTo>
                <a:lnTo>
                  <a:pt x="7710791" y="612768"/>
                </a:lnTo>
                <a:lnTo>
                  <a:pt x="7704217" y="659500"/>
                </a:lnTo>
                <a:lnTo>
                  <a:pt x="7691085" y="704196"/>
                </a:lnTo>
                <a:lnTo>
                  <a:pt x="7672397" y="746348"/>
                </a:lnTo>
                <a:lnTo>
                  <a:pt x="7649154" y="785446"/>
                </a:lnTo>
                <a:lnTo>
                  <a:pt x="7622360" y="820983"/>
                </a:lnTo>
                <a:lnTo>
                  <a:pt x="7593014" y="852448"/>
                </a:lnTo>
                <a:lnTo>
                  <a:pt x="7562121" y="879334"/>
                </a:lnTo>
                <a:lnTo>
                  <a:pt x="7530680" y="901130"/>
                </a:lnTo>
                <a:lnTo>
                  <a:pt x="7470168" y="927422"/>
                </a:lnTo>
                <a:lnTo>
                  <a:pt x="7443099" y="930899"/>
                </a:lnTo>
              </a:path>
              <a:path w="7710805" h="2184400">
                <a:moveTo>
                  <a:pt x="4969816" y="930831"/>
                </a:moveTo>
                <a:lnTo>
                  <a:pt x="4898757" y="931386"/>
                </a:lnTo>
                <a:lnTo>
                  <a:pt x="4831532" y="933009"/>
                </a:lnTo>
                <a:lnTo>
                  <a:pt x="4767914" y="935636"/>
                </a:lnTo>
                <a:lnTo>
                  <a:pt x="4707678" y="939206"/>
                </a:lnTo>
                <a:lnTo>
                  <a:pt x="4650598" y="943655"/>
                </a:lnTo>
                <a:lnTo>
                  <a:pt x="4596449" y="948920"/>
                </a:lnTo>
                <a:lnTo>
                  <a:pt x="4545006" y="954939"/>
                </a:lnTo>
                <a:lnTo>
                  <a:pt x="4496043" y="961649"/>
                </a:lnTo>
                <a:lnTo>
                  <a:pt x="4449335" y="968988"/>
                </a:lnTo>
                <a:lnTo>
                  <a:pt x="4404655" y="976891"/>
                </a:lnTo>
                <a:lnTo>
                  <a:pt x="4361780" y="985297"/>
                </a:lnTo>
                <a:lnTo>
                  <a:pt x="4320483" y="994142"/>
                </a:lnTo>
                <a:lnTo>
                  <a:pt x="4280538" y="1003365"/>
                </a:lnTo>
                <a:lnTo>
                  <a:pt x="4241721" y="1012901"/>
                </a:lnTo>
                <a:lnTo>
                  <a:pt x="4203805" y="1022689"/>
                </a:lnTo>
                <a:lnTo>
                  <a:pt x="4166567" y="1032665"/>
                </a:lnTo>
                <a:lnTo>
                  <a:pt x="4129778" y="1042767"/>
                </a:lnTo>
                <a:lnTo>
                  <a:pt x="4056653" y="1063096"/>
                </a:lnTo>
                <a:lnTo>
                  <a:pt x="4019865" y="1073198"/>
                </a:lnTo>
                <a:lnTo>
                  <a:pt x="3982626" y="1083174"/>
                </a:lnTo>
                <a:lnTo>
                  <a:pt x="3944711" y="1092961"/>
                </a:lnTo>
                <a:lnTo>
                  <a:pt x="3905894" y="1102498"/>
                </a:lnTo>
                <a:lnTo>
                  <a:pt x="3865949" y="1111720"/>
                </a:lnTo>
                <a:lnTo>
                  <a:pt x="3824652" y="1120566"/>
                </a:lnTo>
                <a:lnTo>
                  <a:pt x="3781776" y="1128972"/>
                </a:lnTo>
                <a:lnTo>
                  <a:pt x="3737097" y="1136875"/>
                </a:lnTo>
                <a:lnTo>
                  <a:pt x="3690389" y="1144213"/>
                </a:lnTo>
                <a:lnTo>
                  <a:pt x="3641426" y="1150923"/>
                </a:lnTo>
                <a:lnTo>
                  <a:pt x="3589983" y="1156943"/>
                </a:lnTo>
                <a:lnTo>
                  <a:pt x="3535834" y="1162208"/>
                </a:lnTo>
                <a:lnTo>
                  <a:pt x="3478754" y="1166657"/>
                </a:lnTo>
                <a:lnTo>
                  <a:pt x="3418518" y="1170227"/>
                </a:lnTo>
                <a:lnTo>
                  <a:pt x="3354900" y="1172854"/>
                </a:lnTo>
                <a:lnTo>
                  <a:pt x="3287674" y="1174477"/>
                </a:lnTo>
                <a:lnTo>
                  <a:pt x="3216616" y="1175031"/>
                </a:lnTo>
              </a:path>
              <a:path w="7710805" h="2184400">
                <a:moveTo>
                  <a:pt x="246017" y="1174934"/>
                </a:moveTo>
                <a:lnTo>
                  <a:pt x="188605" y="1191926"/>
                </a:lnTo>
                <a:lnTo>
                  <a:pt x="130113" y="1239225"/>
                </a:lnTo>
                <a:lnTo>
                  <a:pt x="102260" y="1272518"/>
                </a:lnTo>
                <a:lnTo>
                  <a:pt x="76297" y="1311322"/>
                </a:lnTo>
                <a:lnTo>
                  <a:pt x="52942" y="1354948"/>
                </a:lnTo>
                <a:lnTo>
                  <a:pt x="32915" y="1402706"/>
                </a:lnTo>
                <a:lnTo>
                  <a:pt x="16936" y="1453909"/>
                </a:lnTo>
                <a:lnTo>
                  <a:pt x="5724" y="1507867"/>
                </a:lnTo>
                <a:lnTo>
                  <a:pt x="0" y="1563891"/>
                </a:lnTo>
                <a:lnTo>
                  <a:pt x="482" y="1621294"/>
                </a:lnTo>
                <a:lnTo>
                  <a:pt x="7890" y="1679384"/>
                </a:lnTo>
                <a:lnTo>
                  <a:pt x="17880" y="1721379"/>
                </a:lnTo>
                <a:lnTo>
                  <a:pt x="31687" y="1763114"/>
                </a:lnTo>
                <a:lnTo>
                  <a:pt x="49138" y="1804329"/>
                </a:lnTo>
                <a:lnTo>
                  <a:pt x="70061" y="1844767"/>
                </a:lnTo>
                <a:lnTo>
                  <a:pt x="94284" y="1884166"/>
                </a:lnTo>
                <a:lnTo>
                  <a:pt x="121635" y="1922268"/>
                </a:lnTo>
                <a:lnTo>
                  <a:pt x="151942" y="1958813"/>
                </a:lnTo>
                <a:lnTo>
                  <a:pt x="185033" y="1993541"/>
                </a:lnTo>
                <a:lnTo>
                  <a:pt x="220736" y="2026194"/>
                </a:lnTo>
                <a:lnTo>
                  <a:pt x="258879" y="2056511"/>
                </a:lnTo>
                <a:lnTo>
                  <a:pt x="299290" y="2084233"/>
                </a:lnTo>
                <a:lnTo>
                  <a:pt x="341797" y="2109101"/>
                </a:lnTo>
                <a:lnTo>
                  <a:pt x="386227" y="2130855"/>
                </a:lnTo>
                <a:lnTo>
                  <a:pt x="432410" y="2149236"/>
                </a:lnTo>
                <a:lnTo>
                  <a:pt x="480172" y="2163983"/>
                </a:lnTo>
                <a:lnTo>
                  <a:pt x="529342" y="2174839"/>
                </a:lnTo>
                <a:lnTo>
                  <a:pt x="579748" y="2181542"/>
                </a:lnTo>
                <a:lnTo>
                  <a:pt x="631217" y="2183834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83000" y="4031600"/>
            <a:ext cx="3084195" cy="579755"/>
          </a:xfrm>
          <a:custGeom>
            <a:avLst/>
            <a:gdLst/>
            <a:ahLst/>
            <a:cxnLst/>
            <a:rect l="l" t="t" r="r" b="b"/>
            <a:pathLst>
              <a:path w="3084195" h="579754">
                <a:moveTo>
                  <a:pt x="2987148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987148" y="0"/>
                </a:lnTo>
                <a:lnTo>
                  <a:pt x="3040714" y="16221"/>
                </a:lnTo>
                <a:lnTo>
                  <a:pt x="3076350" y="59603"/>
                </a:lnTo>
                <a:lnTo>
                  <a:pt x="3083699" y="96551"/>
                </a:lnTo>
                <a:lnTo>
                  <a:pt x="3083699" y="482747"/>
                </a:lnTo>
                <a:lnTo>
                  <a:pt x="3076112" y="520330"/>
                </a:lnTo>
                <a:lnTo>
                  <a:pt x="3055420" y="551020"/>
                </a:lnTo>
                <a:lnTo>
                  <a:pt x="3024730" y="571712"/>
                </a:lnTo>
                <a:lnTo>
                  <a:pt x="2987148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b="0" i="0" u="none" strike="noStrike" dirty="0">
                <a:effectLst/>
                <a:latin typeface="roboto" panose="02000000000000000000" pitchFamily="2" charset="0"/>
              </a:rPr>
              <a:t>Проектная работа</a:t>
            </a:r>
          </a:p>
        </p:txBody>
      </p:sp>
      <p:sp>
        <p:nvSpPr>
          <p:cNvPr id="21" name="object 21"/>
          <p:cNvSpPr/>
          <p:nvPr/>
        </p:nvSpPr>
        <p:spPr>
          <a:xfrm>
            <a:off x="4585449" y="4321249"/>
            <a:ext cx="497840" cy="0"/>
          </a:xfrm>
          <a:custGeom>
            <a:avLst/>
            <a:gdLst/>
            <a:ahLst/>
            <a:cxnLst/>
            <a:rect l="l" t="t" r="r" b="b"/>
            <a:pathLst>
              <a:path w="497839">
                <a:moveTo>
                  <a:pt x="0" y="0"/>
                </a:moveTo>
                <a:lnTo>
                  <a:pt x="49769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Маршрут вебинара</a:t>
            </a:r>
            <a:endParaRPr/>
          </a:p>
        </p:txBody>
      </p:sp>
      <p:sp>
        <p:nvSpPr>
          <p:cNvPr id="235" name="Google Shape;235;p37"/>
          <p:cNvSpPr/>
          <p:nvPr/>
        </p:nvSpPr>
        <p:spPr>
          <a:xfrm>
            <a:off x="740239" y="1074905"/>
            <a:ext cx="3556274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Постановка задачи</a:t>
            </a:r>
          </a:p>
        </p:txBody>
      </p:sp>
      <p:sp>
        <p:nvSpPr>
          <p:cNvPr id="236" name="Google Shape;236;p37"/>
          <p:cNvSpPr/>
          <p:nvPr/>
        </p:nvSpPr>
        <p:spPr>
          <a:xfrm>
            <a:off x="740239" y="2219567"/>
            <a:ext cx="3556275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BPTT</a:t>
            </a:r>
          </a:p>
        </p:txBody>
      </p:sp>
      <p:sp>
        <p:nvSpPr>
          <p:cNvPr id="238" name="Google Shape;238;p37"/>
          <p:cNvSpPr/>
          <p:nvPr/>
        </p:nvSpPr>
        <p:spPr>
          <a:xfrm>
            <a:off x="740239" y="2791898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LSTM/GRU</a:t>
            </a:r>
          </a:p>
        </p:txBody>
      </p:sp>
      <p:cxnSp>
        <p:nvCxnSpPr>
          <p:cNvPr id="240" name="Google Shape;240;p37"/>
          <p:cNvCxnSpPr>
            <a:cxnSpLocks/>
            <a:stCxn id="235" idx="1"/>
            <a:endCxn id="13" idx="1"/>
          </p:cNvCxnSpPr>
          <p:nvPr/>
        </p:nvCxnSpPr>
        <p:spPr>
          <a:xfrm rot="10800000" flipV="1">
            <a:off x="740239" y="1263004"/>
            <a:ext cx="12700" cy="57233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42" name="Google Shape;242;p37"/>
          <p:cNvCxnSpPr>
            <a:cxnSpLocks/>
            <a:stCxn id="236" idx="1"/>
            <a:endCxn id="238" idx="1"/>
          </p:cNvCxnSpPr>
          <p:nvPr/>
        </p:nvCxnSpPr>
        <p:spPr>
          <a:xfrm rot="10800000" flipV="1">
            <a:off x="740239" y="2407666"/>
            <a:ext cx="12700" cy="57233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" name="Google Shape;238;p37">
            <a:extLst>
              <a:ext uri="{FF2B5EF4-FFF2-40B4-BE49-F238E27FC236}">
                <a16:creationId xmlns:a16="http://schemas.microsoft.com/office/drawing/2014/main" id="{6F8EE228-CF1E-F70B-4105-8ECCB7307098}"/>
              </a:ext>
            </a:extLst>
          </p:cNvPr>
          <p:cNvSpPr/>
          <p:nvPr/>
        </p:nvSpPr>
        <p:spPr>
          <a:xfrm>
            <a:off x="740239" y="3364229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Достоинства/недостатки</a:t>
            </a:r>
            <a:endParaRPr sz="16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" name="Google Shape;242;p37">
            <a:extLst>
              <a:ext uri="{FF2B5EF4-FFF2-40B4-BE49-F238E27FC236}">
                <a16:creationId xmlns:a16="http://schemas.microsoft.com/office/drawing/2014/main" id="{9084AE32-B3C1-CEFB-608C-75D2CB107D7A}"/>
              </a:ext>
            </a:extLst>
          </p:cNvPr>
          <p:cNvCxnSpPr>
            <a:cxnSpLocks/>
            <a:stCxn id="238" idx="1"/>
            <a:endCxn id="2" idx="1"/>
          </p:cNvCxnSpPr>
          <p:nvPr/>
        </p:nvCxnSpPr>
        <p:spPr>
          <a:xfrm rot="10800000" flipV="1">
            <a:off x="740239" y="2979997"/>
            <a:ext cx="12700" cy="57233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3" name="Google Shape;235;p37">
            <a:extLst>
              <a:ext uri="{FF2B5EF4-FFF2-40B4-BE49-F238E27FC236}">
                <a16:creationId xmlns:a16="http://schemas.microsoft.com/office/drawing/2014/main" id="{4E855995-62AE-0E46-BFC9-81D4F9F39802}"/>
              </a:ext>
            </a:extLst>
          </p:cNvPr>
          <p:cNvSpPr/>
          <p:nvPr/>
        </p:nvSpPr>
        <p:spPr>
          <a:xfrm>
            <a:off x="740239" y="1647236"/>
            <a:ext cx="3556274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Устройство 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RNN cell</a:t>
            </a:r>
            <a:endParaRPr lang="ru-RU"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" name="Google Shape;242;p37">
            <a:extLst>
              <a:ext uri="{FF2B5EF4-FFF2-40B4-BE49-F238E27FC236}">
                <a16:creationId xmlns:a16="http://schemas.microsoft.com/office/drawing/2014/main" id="{D6911694-A420-8C4B-BC21-6354019EC62C}"/>
              </a:ext>
            </a:extLst>
          </p:cNvPr>
          <p:cNvCxnSpPr>
            <a:cxnSpLocks/>
            <a:stCxn id="13" idx="1"/>
            <a:endCxn id="236" idx="1"/>
          </p:cNvCxnSpPr>
          <p:nvPr/>
        </p:nvCxnSpPr>
        <p:spPr>
          <a:xfrm rot="10800000" flipV="1">
            <a:off x="740239" y="1835335"/>
            <a:ext cx="12700" cy="57233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6" name="Google Shape;238;p37">
            <a:extLst>
              <a:ext uri="{FF2B5EF4-FFF2-40B4-BE49-F238E27FC236}">
                <a16:creationId xmlns:a16="http://schemas.microsoft.com/office/drawing/2014/main" id="{1E93F41F-C7D4-7B40-9453-630D8322B79F}"/>
              </a:ext>
            </a:extLst>
          </p:cNvPr>
          <p:cNvSpPr/>
          <p:nvPr/>
        </p:nvSpPr>
        <p:spPr>
          <a:xfrm>
            <a:off x="740239" y="3936560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Механизм внимания</a:t>
            </a:r>
            <a:endParaRPr sz="16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238;p37">
            <a:extLst>
              <a:ext uri="{FF2B5EF4-FFF2-40B4-BE49-F238E27FC236}">
                <a16:creationId xmlns:a16="http://schemas.microsoft.com/office/drawing/2014/main" id="{A9FEECAF-5693-6943-B6A3-087594019852}"/>
              </a:ext>
            </a:extLst>
          </p:cNvPr>
          <p:cNvSpPr/>
          <p:nvPr/>
        </p:nvSpPr>
        <p:spPr>
          <a:xfrm>
            <a:off x="740239" y="4508891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Заключение</a:t>
            </a:r>
            <a:endParaRPr sz="16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" name="Google Shape;242;p37">
            <a:extLst>
              <a:ext uri="{FF2B5EF4-FFF2-40B4-BE49-F238E27FC236}">
                <a16:creationId xmlns:a16="http://schemas.microsoft.com/office/drawing/2014/main" id="{B2CB5C7A-BED0-5A48-8D67-CA874A50A0CA}"/>
              </a:ext>
            </a:extLst>
          </p:cNvPr>
          <p:cNvCxnSpPr>
            <a:cxnSpLocks/>
            <a:stCxn id="2" idx="1"/>
            <a:endCxn id="16" idx="1"/>
          </p:cNvCxnSpPr>
          <p:nvPr/>
        </p:nvCxnSpPr>
        <p:spPr>
          <a:xfrm rot="10800000" flipV="1">
            <a:off x="740239" y="3552328"/>
            <a:ext cx="12700" cy="57233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1" name="Google Shape;242;p37">
            <a:extLst>
              <a:ext uri="{FF2B5EF4-FFF2-40B4-BE49-F238E27FC236}">
                <a16:creationId xmlns:a16="http://schemas.microsoft.com/office/drawing/2014/main" id="{291BD154-5459-924F-A6F6-82CAD3D94BB7}"/>
              </a:ext>
            </a:extLst>
          </p:cNvPr>
          <p:cNvCxnSpPr>
            <a:cxnSpLocks/>
            <a:stCxn id="16" idx="1"/>
            <a:endCxn id="17" idx="1"/>
          </p:cNvCxnSpPr>
          <p:nvPr/>
        </p:nvCxnSpPr>
        <p:spPr>
          <a:xfrm rot="10800000" flipV="1">
            <a:off x="740239" y="4124659"/>
            <a:ext cx="12700" cy="57233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811BB54-7A34-7D44-B1F5-A54467EC8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729" y="1121701"/>
            <a:ext cx="3718372" cy="37183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Цели </a:t>
            </a:r>
            <a:r>
              <a:rPr lang="ru-RU" dirty="0" err="1"/>
              <a:t>вебинара</a:t>
            </a:r>
            <a:endParaRPr dirty="0"/>
          </a:p>
        </p:txBody>
      </p:sp>
      <p:graphicFrame>
        <p:nvGraphicFramePr>
          <p:cNvPr id="183" name="Google Shape;183;p25"/>
          <p:cNvGraphicFramePr/>
          <p:nvPr>
            <p:extLst>
              <p:ext uri="{D42A27DB-BD31-4B8C-83A1-F6EECF244321}">
                <p14:modId xmlns:p14="http://schemas.microsoft.com/office/powerpoint/2010/main" val="2247000767"/>
              </p:ext>
            </p:extLst>
          </p:nvPr>
        </p:nvGraphicFramePr>
        <p:xfrm>
          <a:off x="871069" y="1504950"/>
          <a:ext cx="7239000" cy="17465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Что такое рекуррентная архитектура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 какие типы архитектур бывают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механизм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LSTM</a:t>
                      </a:r>
                      <a:endParaRPr lang="ru-RU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механизм внимания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397393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Узнать, какие существуют недостатки рекуррентной архитектуры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1448097"/>
                  </a:ext>
                </a:extLst>
              </a:tr>
            </a:tbl>
          </a:graphicData>
        </a:graphic>
      </p:graphicFrame>
      <p:sp>
        <p:nvSpPr>
          <p:cNvPr id="185" name="Google Shape;185;p25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 rtl="0"/>
            <a:r>
              <a:rPr lang="ru" sz="1500" b="1" dirty="0">
                <a:solidFill>
                  <a:srgbClr val="FF9900"/>
                </a:solidFill>
              </a:rPr>
              <a:t>К концу занятия вы сможете</a:t>
            </a:r>
            <a:endParaRPr sz="1500" b="1" dirty="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183" name="Google Shape;183;p25"/>
          <p:cNvGraphicFramePr/>
          <p:nvPr>
            <p:extLst>
              <p:ext uri="{D42A27DB-BD31-4B8C-83A1-F6EECF244321}">
                <p14:modId xmlns:p14="http://schemas.microsoft.com/office/powerpoint/2010/main" val="1578765783"/>
              </p:ext>
            </p:extLst>
          </p:nvPr>
        </p:nvGraphicFramePr>
        <p:xfrm>
          <a:off x="1219200" y="1511273"/>
          <a:ext cx="7239000" cy="69860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Обрабатывать последовательности объектов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Работать с текстами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3377989"/>
                  </a:ext>
                </a:extLst>
              </a:tr>
            </a:tbl>
          </a:graphicData>
        </a:graphic>
      </p:graphicFrame>
      <p:sp>
        <p:nvSpPr>
          <p:cNvPr id="185" name="Google Shape;185;p25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 rtl="0"/>
            <a:r>
              <a:rPr lang="ru" sz="1500" b="1" dirty="0">
                <a:solidFill>
                  <a:srgbClr val="FF9900"/>
                </a:solidFill>
              </a:rPr>
              <a:t>Зачем вам это уметь</a:t>
            </a:r>
            <a:endParaRPr sz="1500" b="1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263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br>
              <a:rPr lang="ru-RU" dirty="0"/>
            </a:br>
            <a:br>
              <a:rPr lang="ru-RU" dirty="0"/>
            </a:br>
            <a:r>
              <a:rPr lang="ru-RU" dirty="0"/>
              <a:t>Постановка задачи</a:t>
            </a:r>
            <a:br>
              <a:rPr lang="ru-RU" dirty="0"/>
            </a:br>
            <a:br>
              <a:rPr lang="ru-RU" dirty="0"/>
            </a:br>
            <a:r>
              <a:rPr lang="ru-RU" sz="2800" dirty="0"/>
              <a:t>Рекуррентные 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1339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13482</TotalTime>
  <Words>943</Words>
  <Application>Microsoft Macintosh PowerPoint</Application>
  <PresentationFormat>On-screen Show (16:9)</PresentationFormat>
  <Paragraphs>208</Paragraphs>
  <Slides>38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Avenir</vt:lpstr>
      <vt:lpstr>Calibri</vt:lpstr>
      <vt:lpstr>Cambria Math</vt:lpstr>
      <vt:lpstr>roboto</vt:lpstr>
      <vt:lpstr>roboto</vt:lpstr>
      <vt:lpstr>Office Theme</vt:lpstr>
      <vt:lpstr>ML Professional Рекуррентные сети</vt:lpstr>
      <vt:lpstr>Проверить, идет ли запись</vt:lpstr>
      <vt:lpstr>ML Professional Рекуррентные сети</vt:lpstr>
      <vt:lpstr>Правила вебинара</vt:lpstr>
      <vt:lpstr>Карта курса</vt:lpstr>
      <vt:lpstr>Маршрут вебинара</vt:lpstr>
      <vt:lpstr>Цели вебинара</vt:lpstr>
      <vt:lpstr>Смысл</vt:lpstr>
      <vt:lpstr>  Постановка задачи  Рекуррентные сети</vt:lpstr>
      <vt:lpstr>Типы задач Deep ML</vt:lpstr>
      <vt:lpstr>Кодирование текста (word2vec)</vt:lpstr>
      <vt:lpstr>Токенизация текста</vt:lpstr>
      <vt:lpstr>Vanilla RNN</vt:lpstr>
      <vt:lpstr>Функции активации</vt:lpstr>
      <vt:lpstr>Vanilla RNN</vt:lpstr>
      <vt:lpstr>Обучение RNN</vt:lpstr>
      <vt:lpstr>Взрыв и затухание градиента</vt:lpstr>
      <vt:lpstr>Проблема забывания</vt:lpstr>
      <vt:lpstr>LSTM, GRU</vt:lpstr>
      <vt:lpstr>LSTM (long short term memory)</vt:lpstr>
      <vt:lpstr>LSTM</vt:lpstr>
      <vt:lpstr>LSTM</vt:lpstr>
      <vt:lpstr>LSTM</vt:lpstr>
      <vt:lpstr>LSTM</vt:lpstr>
      <vt:lpstr>LSTM</vt:lpstr>
      <vt:lpstr>LSTM</vt:lpstr>
      <vt:lpstr>GRU (gated recurrent unit)</vt:lpstr>
      <vt:lpstr>GRU (gated recurrent unit)</vt:lpstr>
      <vt:lpstr>Добавим слоев</vt:lpstr>
      <vt:lpstr>Туда-сюда – bidirectional LSTM Задачи машинного перевода</vt:lpstr>
      <vt:lpstr>Дальнейшее развитие</vt:lpstr>
      <vt:lpstr>Практика</vt:lpstr>
      <vt:lpstr>Вопросы?</vt:lpstr>
      <vt:lpstr>Список материалов для изучения</vt:lpstr>
      <vt:lpstr>Рефлексия</vt:lpstr>
      <vt:lpstr>Рефлексия</vt:lpstr>
      <vt:lpstr>Заполните, пожалуйста, опрос о занятии по ссылке в чате</vt:lpstr>
      <vt:lpstr>Приходите на следующие вебинары 18.12 – Сверточные сети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Копия 1.2 Практическое занятие - Оптимизация кода, parallelization, multiprocessing, ускорение pandas, Modin для Pandas</dc:title>
  <cp:lastModifiedBy>Стурейко Игорь Олегович</cp:lastModifiedBy>
  <cp:revision>163</cp:revision>
  <dcterms:created xsi:type="dcterms:W3CDTF">2023-10-10T14:19:39Z</dcterms:created>
  <dcterms:modified xsi:type="dcterms:W3CDTF">2023-12-14T09:35:42Z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